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sldIdLst>
    <p:sldId id="284" r:id="rId5"/>
    <p:sldId id="298" r:id="rId6"/>
    <p:sldId id="287" r:id="rId7"/>
    <p:sldId id="299" r:id="rId8"/>
    <p:sldId id="300" r:id="rId9"/>
    <p:sldId id="285" r:id="rId10"/>
    <p:sldId id="301" r:id="rId11"/>
    <p:sldId id="302" r:id="rId12"/>
    <p:sldId id="303" r:id="rId13"/>
    <p:sldId id="304" r:id="rId14"/>
    <p:sldId id="305" r:id="rId15"/>
    <p:sldId id="306" r:id="rId16"/>
    <p:sldId id="307" r:id="rId17"/>
    <p:sldId id="309" r:id="rId18"/>
    <p:sldId id="308" r:id="rId19"/>
    <p:sldId id="294" r:id="rId20"/>
    <p:sldId id="29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99" autoAdjust="0"/>
  </p:normalViewPr>
  <p:slideViewPr>
    <p:cSldViewPr snapToGrid="0" snapToObjects="1" showGuides="1">
      <p:cViewPr varScale="1">
        <p:scale>
          <a:sx n="81" d="100"/>
          <a:sy n="81" d="100"/>
        </p:scale>
        <p:origin x="754" y="67"/>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6/1/2023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566735" y="1772899"/>
            <a:ext cx="4873752" cy="1602934"/>
          </a:xfrm>
        </p:spPr>
        <p:txBody>
          <a:bodyPr/>
          <a:lstStyle/>
          <a:p>
            <a:pPr algn="ctr"/>
            <a:r>
              <a:rPr lang="en-US" sz="4400" dirty="0">
                <a:latin typeface="Adobe Naskh Medium" panose="01010101010101010101" pitchFamily="50" charset="-78"/>
                <a:cs typeface="Adobe Naskh Medium" panose="01010101010101010101" pitchFamily="50" charset="-78"/>
              </a:rPr>
              <a:t>E-COMMERCE WEBSITE       “EVA”</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2516957" y="3816253"/>
            <a:ext cx="4998186" cy="630936"/>
          </a:xfrm>
        </p:spPr>
        <p:txBody>
          <a:bodyPr/>
          <a:lstStyle/>
          <a:p>
            <a:r>
              <a:rPr lang="en-US" sz="3600" dirty="0">
                <a:latin typeface="Adobe Naskh Medium" panose="01010101010101010101" pitchFamily="50" charset="-78"/>
                <a:cs typeface="Adobe Naskh Medium" panose="01010101010101010101" pitchFamily="50" charset="-78"/>
              </a:rPr>
              <a:t>MINOR PROJECT</a:t>
            </a:r>
          </a:p>
          <a:p>
            <a:endParaRPr lang="en-US" dirty="0"/>
          </a:p>
        </p:txBody>
      </p:sp>
      <p:pic>
        <p:nvPicPr>
          <p:cNvPr id="3" name="Picture 2">
            <a:extLst>
              <a:ext uri="{FF2B5EF4-FFF2-40B4-BE49-F238E27FC236}">
                <a16:creationId xmlns:a16="http://schemas.microsoft.com/office/drawing/2014/main" id="{49E0288A-C289-35A7-E158-B3152D6A8F6F}"/>
              </a:ext>
            </a:extLst>
          </p:cNvPr>
          <p:cNvPicPr>
            <a:picLocks noChangeAspect="1"/>
          </p:cNvPicPr>
          <p:nvPr/>
        </p:nvPicPr>
        <p:blipFill>
          <a:blip r:embed="rId2"/>
          <a:stretch>
            <a:fillRect/>
          </a:stretch>
        </p:blipFill>
        <p:spPr>
          <a:xfrm>
            <a:off x="7926027" y="1647562"/>
            <a:ext cx="2707009" cy="3206360"/>
          </a:xfrm>
          <a:prstGeom prst="rect">
            <a:avLst/>
          </a:prstGeom>
        </p:spPr>
      </p:pic>
      <p:sp>
        <p:nvSpPr>
          <p:cNvPr id="5" name="Picture Placeholder 4">
            <a:extLst>
              <a:ext uri="{FF2B5EF4-FFF2-40B4-BE49-F238E27FC236}">
                <a16:creationId xmlns:a16="http://schemas.microsoft.com/office/drawing/2014/main" id="{85577CCD-CA9B-A0F7-938B-C1D35B63CADD}"/>
              </a:ext>
            </a:extLst>
          </p:cNvPr>
          <p:cNvSpPr>
            <a:spLocks noGrp="1"/>
          </p:cNvSpPr>
          <p:nvPr>
            <p:ph type="pic" sz="quarter" idx="10"/>
          </p:nvPr>
        </p:nvSpPr>
        <p:spPr>
          <a:xfrm>
            <a:off x="7663992" y="1517715"/>
            <a:ext cx="3063711" cy="3692723"/>
          </a:xfrm>
        </p:spPr>
      </p:sp>
      <p:pic>
        <p:nvPicPr>
          <p:cNvPr id="8" name="Picture Placeholder 36" descr="Lady with head covering and sunglasses">
            <a:extLst>
              <a:ext uri="{FF2B5EF4-FFF2-40B4-BE49-F238E27FC236}">
                <a16:creationId xmlns:a16="http://schemas.microsoft.com/office/drawing/2014/main" id="{76CCA80B-BDD8-881A-60B1-719BCB0CECAB}"/>
              </a:ext>
            </a:extLst>
          </p:cNvPr>
          <p:cNvPicPr>
            <a:picLocks noChangeAspect="1"/>
          </p:cNvPicPr>
          <p:nvPr/>
        </p:nvPicPr>
        <p:blipFill rotWithShape="1">
          <a:blip r:embed="rId3"/>
          <a:srcRect t="228" b="228"/>
          <a:stretch/>
        </p:blipFill>
        <p:spPr>
          <a:xfrm>
            <a:off x="7663993" y="1499521"/>
            <a:ext cx="3063710" cy="3772909"/>
          </a:xfrm>
          <a:prstGeom prst="rect">
            <a:avLst/>
          </a:prstGeom>
          <a:noFill/>
          <a:ln w="25400" cap="flat" cmpd="sng" algn="ctr">
            <a:solidFill>
              <a:schemeClr val="tx1"/>
            </a:solidFill>
            <a:prstDash val="solid"/>
            <a:miter lim="800000"/>
          </a:ln>
          <a:effectLst/>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C1DA0-DFB6-82C2-0D1A-B62F070FB9C6}"/>
              </a:ext>
            </a:extLst>
          </p:cNvPr>
          <p:cNvSpPr>
            <a:spLocks noGrp="1"/>
          </p:cNvSpPr>
          <p:nvPr>
            <p:ph type="title"/>
          </p:nvPr>
        </p:nvSpPr>
        <p:spPr/>
        <p:txBody>
          <a:bodyPr/>
          <a:lstStyle/>
          <a:p>
            <a:r>
              <a:rPr lang="en-US" dirty="0">
                <a:latin typeface="Adobe Arabic" panose="02040503050201020203" pitchFamily="18" charset="-78"/>
                <a:cs typeface="Adobe Arabic" panose="02040503050201020203" pitchFamily="18" charset="-78"/>
              </a:rPr>
              <a:t>Testing</a:t>
            </a:r>
            <a:endParaRPr lang="en-IN" dirty="0">
              <a:latin typeface="Adobe Arabic" panose="02040503050201020203" pitchFamily="18" charset="-78"/>
              <a:cs typeface="Adobe Arabic" panose="02040503050201020203" pitchFamily="18" charset="-78"/>
            </a:endParaRPr>
          </a:p>
        </p:txBody>
      </p:sp>
      <p:sp>
        <p:nvSpPr>
          <p:cNvPr id="3" name="Content Placeholder 2">
            <a:extLst>
              <a:ext uri="{FF2B5EF4-FFF2-40B4-BE49-F238E27FC236}">
                <a16:creationId xmlns:a16="http://schemas.microsoft.com/office/drawing/2014/main" id="{04636C11-8E9A-9E69-2828-BDB378229C09}"/>
              </a:ext>
            </a:extLst>
          </p:cNvPr>
          <p:cNvSpPr>
            <a:spLocks noGrp="1"/>
          </p:cNvSpPr>
          <p:nvPr>
            <p:ph idx="1"/>
          </p:nvPr>
        </p:nvSpPr>
        <p:spPr>
          <a:xfrm>
            <a:off x="838200" y="1810512"/>
            <a:ext cx="11000232" cy="4160520"/>
          </a:xfrm>
        </p:spPr>
        <p:txBody>
          <a:bodyPr/>
          <a:lstStyle/>
          <a:p>
            <a:r>
              <a:rPr lang="en-US" dirty="0">
                <a:latin typeface="Adobe Caslon Pro" panose="0205050205050A020403" pitchFamily="18" charset="0"/>
              </a:rPr>
              <a:t>After giving all inputs we should check that  our system is working perfectly or not.</a:t>
            </a:r>
          </a:p>
          <a:p>
            <a:endParaRPr lang="en-IN" dirty="0"/>
          </a:p>
        </p:txBody>
      </p:sp>
      <p:sp>
        <p:nvSpPr>
          <p:cNvPr id="4" name="Slide Number Placeholder 3">
            <a:extLst>
              <a:ext uri="{FF2B5EF4-FFF2-40B4-BE49-F238E27FC236}">
                <a16:creationId xmlns:a16="http://schemas.microsoft.com/office/drawing/2014/main" id="{F3A26B67-4503-93F3-0280-F9C729BE1F23}"/>
              </a:ext>
            </a:extLst>
          </p:cNvPr>
          <p:cNvSpPr>
            <a:spLocks noGrp="1"/>
          </p:cNvSpPr>
          <p:nvPr>
            <p:ph type="sldNum" sz="quarter" idx="12"/>
          </p:nvPr>
        </p:nvSpPr>
        <p:spPr/>
        <p:txBody>
          <a:bodyPr/>
          <a:lstStyle/>
          <a:p>
            <a:fld id="{8D0AFDD5-844D-364D-8AEC-50CF4D36D55D}" type="slidenum">
              <a:rPr lang="en-US" noProof="0" smtClean="0"/>
              <a:t>10</a:t>
            </a:fld>
            <a:endParaRPr lang="en-US" noProof="0"/>
          </a:p>
        </p:txBody>
      </p:sp>
      <p:sp>
        <p:nvSpPr>
          <p:cNvPr id="5" name="Footer Placeholder 4">
            <a:extLst>
              <a:ext uri="{FF2B5EF4-FFF2-40B4-BE49-F238E27FC236}">
                <a16:creationId xmlns:a16="http://schemas.microsoft.com/office/drawing/2014/main" id="{74036201-19AE-E2A6-DC99-6A07F8668E0F}"/>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75261DAD-3831-4490-E828-F15559AE0567}"/>
              </a:ext>
            </a:extLst>
          </p:cNvPr>
          <p:cNvSpPr>
            <a:spLocks noGrp="1"/>
          </p:cNvSpPr>
          <p:nvPr>
            <p:ph type="dt" sz="half" idx="10"/>
          </p:nvPr>
        </p:nvSpPr>
        <p:spPr/>
        <p:txBody>
          <a:bodyPr/>
          <a:lstStyle/>
          <a:p>
            <a:r>
              <a:rPr lang="en-US" noProof="0"/>
              <a:t>20XX</a:t>
            </a:r>
          </a:p>
        </p:txBody>
      </p:sp>
      <p:pic>
        <p:nvPicPr>
          <p:cNvPr id="7" name="Picture 6">
            <a:extLst>
              <a:ext uri="{FF2B5EF4-FFF2-40B4-BE49-F238E27FC236}">
                <a16:creationId xmlns:a16="http://schemas.microsoft.com/office/drawing/2014/main" id="{5AEC988A-DBAA-A500-1E14-CFC7574DF4EC}"/>
              </a:ext>
            </a:extLst>
          </p:cNvPr>
          <p:cNvPicPr>
            <a:picLocks noChangeAspect="1"/>
          </p:cNvPicPr>
          <p:nvPr/>
        </p:nvPicPr>
        <p:blipFill>
          <a:blip r:embed="rId2"/>
          <a:stretch>
            <a:fillRect/>
          </a:stretch>
        </p:blipFill>
        <p:spPr>
          <a:xfrm>
            <a:off x="3491003" y="2858019"/>
            <a:ext cx="5534246" cy="31130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86526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2E1CA-C673-868F-1FD4-1C8D68F42A53}"/>
              </a:ext>
            </a:extLst>
          </p:cNvPr>
          <p:cNvSpPr>
            <a:spLocks noGrp="1"/>
          </p:cNvSpPr>
          <p:nvPr>
            <p:ph type="title"/>
          </p:nvPr>
        </p:nvSpPr>
        <p:spPr/>
        <p:txBody>
          <a:bodyPr/>
          <a:lstStyle/>
          <a:p>
            <a:r>
              <a:rPr lang="en-IN" dirty="0">
                <a:latin typeface="Adobe Arabic" panose="02040503050201020203" pitchFamily="18" charset="-78"/>
                <a:cs typeface="Adobe Arabic" panose="02040503050201020203" pitchFamily="18" charset="-78"/>
              </a:rPr>
              <a:t>Home Page</a:t>
            </a:r>
          </a:p>
        </p:txBody>
      </p:sp>
      <p:sp>
        <p:nvSpPr>
          <p:cNvPr id="3" name="Slide Number Placeholder 2">
            <a:extLst>
              <a:ext uri="{FF2B5EF4-FFF2-40B4-BE49-F238E27FC236}">
                <a16:creationId xmlns:a16="http://schemas.microsoft.com/office/drawing/2014/main" id="{968E1B3A-72B1-CEB5-3732-E2227DA1691E}"/>
              </a:ext>
            </a:extLst>
          </p:cNvPr>
          <p:cNvSpPr>
            <a:spLocks noGrp="1"/>
          </p:cNvSpPr>
          <p:nvPr>
            <p:ph type="sldNum" sz="quarter" idx="12"/>
          </p:nvPr>
        </p:nvSpPr>
        <p:spPr/>
        <p:txBody>
          <a:bodyPr/>
          <a:lstStyle/>
          <a:p>
            <a:fld id="{8D0AFDD5-844D-364D-8AEC-50CF4D36D55D}" type="slidenum">
              <a:rPr lang="en-US" noProof="0" smtClean="0"/>
              <a:t>11</a:t>
            </a:fld>
            <a:endParaRPr lang="en-US" noProof="0"/>
          </a:p>
        </p:txBody>
      </p:sp>
      <p:sp>
        <p:nvSpPr>
          <p:cNvPr id="4" name="Footer Placeholder 3">
            <a:extLst>
              <a:ext uri="{FF2B5EF4-FFF2-40B4-BE49-F238E27FC236}">
                <a16:creationId xmlns:a16="http://schemas.microsoft.com/office/drawing/2014/main" id="{E357655E-FDEB-ED1B-CAA2-B7C860E74FA5}"/>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B717F84B-B046-3349-8559-3AFF6F2A6125}"/>
              </a:ext>
            </a:extLst>
          </p:cNvPr>
          <p:cNvSpPr>
            <a:spLocks noGrp="1"/>
          </p:cNvSpPr>
          <p:nvPr>
            <p:ph type="dt" sz="half" idx="10"/>
          </p:nvPr>
        </p:nvSpPr>
        <p:spPr/>
        <p:txBody>
          <a:bodyPr/>
          <a:lstStyle/>
          <a:p>
            <a:r>
              <a:rPr lang="en-US" noProof="0"/>
              <a:t>20XX</a:t>
            </a:r>
          </a:p>
        </p:txBody>
      </p:sp>
      <p:pic>
        <p:nvPicPr>
          <p:cNvPr id="7" name="Picture 6">
            <a:extLst>
              <a:ext uri="{FF2B5EF4-FFF2-40B4-BE49-F238E27FC236}">
                <a16:creationId xmlns:a16="http://schemas.microsoft.com/office/drawing/2014/main" id="{BEC242B4-950B-A313-3852-58A89BF58B27}"/>
              </a:ext>
            </a:extLst>
          </p:cNvPr>
          <p:cNvPicPr>
            <a:picLocks noChangeAspect="1"/>
          </p:cNvPicPr>
          <p:nvPr/>
        </p:nvPicPr>
        <p:blipFill>
          <a:blip r:embed="rId2"/>
          <a:stretch>
            <a:fillRect/>
          </a:stretch>
        </p:blipFill>
        <p:spPr>
          <a:xfrm>
            <a:off x="416859" y="2127025"/>
            <a:ext cx="5556436" cy="3125496"/>
          </a:xfrm>
          <a:prstGeom prst="rect">
            <a:avLst/>
          </a:prstGeom>
        </p:spPr>
      </p:pic>
      <p:pic>
        <p:nvPicPr>
          <p:cNvPr id="9" name="Picture 8">
            <a:extLst>
              <a:ext uri="{FF2B5EF4-FFF2-40B4-BE49-F238E27FC236}">
                <a16:creationId xmlns:a16="http://schemas.microsoft.com/office/drawing/2014/main" id="{2A8FA0C5-D2C0-0A83-2F08-DEC892693E5E}"/>
              </a:ext>
            </a:extLst>
          </p:cNvPr>
          <p:cNvPicPr>
            <a:picLocks noChangeAspect="1"/>
          </p:cNvPicPr>
          <p:nvPr/>
        </p:nvPicPr>
        <p:blipFill>
          <a:blip r:embed="rId3"/>
          <a:stretch>
            <a:fillRect/>
          </a:stretch>
        </p:blipFill>
        <p:spPr>
          <a:xfrm>
            <a:off x="6513922" y="2158739"/>
            <a:ext cx="5397369" cy="3036020"/>
          </a:xfrm>
          <a:prstGeom prst="rect">
            <a:avLst/>
          </a:prstGeom>
        </p:spPr>
      </p:pic>
    </p:spTree>
    <p:extLst>
      <p:ext uri="{BB962C8B-B14F-4D97-AF65-F5344CB8AC3E}">
        <p14:creationId xmlns:p14="http://schemas.microsoft.com/office/powerpoint/2010/main" val="2634272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79729-DDA0-2A98-0F7A-8DE74C027801}"/>
              </a:ext>
            </a:extLst>
          </p:cNvPr>
          <p:cNvSpPr>
            <a:spLocks noGrp="1"/>
          </p:cNvSpPr>
          <p:nvPr>
            <p:ph type="title"/>
          </p:nvPr>
        </p:nvSpPr>
        <p:spPr/>
        <p:txBody>
          <a:bodyPr/>
          <a:lstStyle/>
          <a:p>
            <a:r>
              <a:rPr lang="en-IN" dirty="0">
                <a:latin typeface="Adobe Arabic" panose="02040503050201020203" pitchFamily="18" charset="-78"/>
                <a:cs typeface="Adobe Arabic" panose="02040503050201020203" pitchFamily="18" charset="-78"/>
              </a:rPr>
              <a:t>Products Page</a:t>
            </a:r>
          </a:p>
        </p:txBody>
      </p:sp>
      <p:sp>
        <p:nvSpPr>
          <p:cNvPr id="3" name="Slide Number Placeholder 2">
            <a:extLst>
              <a:ext uri="{FF2B5EF4-FFF2-40B4-BE49-F238E27FC236}">
                <a16:creationId xmlns:a16="http://schemas.microsoft.com/office/drawing/2014/main" id="{E55CB959-E244-FEB7-E221-DF3055FDBE16}"/>
              </a:ext>
            </a:extLst>
          </p:cNvPr>
          <p:cNvSpPr>
            <a:spLocks noGrp="1"/>
          </p:cNvSpPr>
          <p:nvPr>
            <p:ph type="sldNum" sz="quarter" idx="12"/>
          </p:nvPr>
        </p:nvSpPr>
        <p:spPr/>
        <p:txBody>
          <a:bodyPr/>
          <a:lstStyle/>
          <a:p>
            <a:fld id="{8D0AFDD5-844D-364D-8AEC-50CF4D36D55D}" type="slidenum">
              <a:rPr lang="en-US" noProof="0" smtClean="0"/>
              <a:t>12</a:t>
            </a:fld>
            <a:endParaRPr lang="en-US" noProof="0"/>
          </a:p>
        </p:txBody>
      </p:sp>
      <p:sp>
        <p:nvSpPr>
          <p:cNvPr id="4" name="Footer Placeholder 3">
            <a:extLst>
              <a:ext uri="{FF2B5EF4-FFF2-40B4-BE49-F238E27FC236}">
                <a16:creationId xmlns:a16="http://schemas.microsoft.com/office/drawing/2014/main" id="{A96454F0-B95D-4545-068F-7E84D8B5B790}"/>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8FF4E672-4C96-B774-956D-54B731B26B9E}"/>
              </a:ext>
            </a:extLst>
          </p:cNvPr>
          <p:cNvSpPr>
            <a:spLocks noGrp="1"/>
          </p:cNvSpPr>
          <p:nvPr>
            <p:ph type="dt" sz="half" idx="10"/>
          </p:nvPr>
        </p:nvSpPr>
        <p:spPr/>
        <p:txBody>
          <a:bodyPr/>
          <a:lstStyle/>
          <a:p>
            <a:r>
              <a:rPr lang="en-US" noProof="0"/>
              <a:t>20XX</a:t>
            </a:r>
          </a:p>
        </p:txBody>
      </p:sp>
      <p:pic>
        <p:nvPicPr>
          <p:cNvPr id="7" name="Picture 6">
            <a:extLst>
              <a:ext uri="{FF2B5EF4-FFF2-40B4-BE49-F238E27FC236}">
                <a16:creationId xmlns:a16="http://schemas.microsoft.com/office/drawing/2014/main" id="{91C56966-00BB-E01E-73A0-DD7E0CBC7DAE}"/>
              </a:ext>
            </a:extLst>
          </p:cNvPr>
          <p:cNvPicPr>
            <a:picLocks noChangeAspect="1"/>
          </p:cNvPicPr>
          <p:nvPr/>
        </p:nvPicPr>
        <p:blipFill>
          <a:blip r:embed="rId2"/>
          <a:stretch>
            <a:fillRect/>
          </a:stretch>
        </p:blipFill>
        <p:spPr>
          <a:xfrm>
            <a:off x="495429" y="2405626"/>
            <a:ext cx="5364481" cy="3017520"/>
          </a:xfrm>
          <a:prstGeom prst="rect">
            <a:avLst/>
          </a:prstGeom>
        </p:spPr>
      </p:pic>
      <p:pic>
        <p:nvPicPr>
          <p:cNvPr id="9" name="Picture 8">
            <a:extLst>
              <a:ext uri="{FF2B5EF4-FFF2-40B4-BE49-F238E27FC236}">
                <a16:creationId xmlns:a16="http://schemas.microsoft.com/office/drawing/2014/main" id="{9D697580-D29A-037F-FD7A-58636D883918}"/>
              </a:ext>
            </a:extLst>
          </p:cNvPr>
          <p:cNvPicPr>
            <a:picLocks noChangeAspect="1"/>
          </p:cNvPicPr>
          <p:nvPr/>
        </p:nvPicPr>
        <p:blipFill>
          <a:blip r:embed="rId3"/>
          <a:stretch>
            <a:fillRect/>
          </a:stretch>
        </p:blipFill>
        <p:spPr>
          <a:xfrm>
            <a:off x="6554142" y="2405626"/>
            <a:ext cx="5364480" cy="3017520"/>
          </a:xfrm>
          <a:prstGeom prst="rect">
            <a:avLst/>
          </a:prstGeom>
        </p:spPr>
      </p:pic>
    </p:spTree>
    <p:extLst>
      <p:ext uri="{BB962C8B-B14F-4D97-AF65-F5344CB8AC3E}">
        <p14:creationId xmlns:p14="http://schemas.microsoft.com/office/powerpoint/2010/main" val="110741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7A32D-F8DB-72BD-DEA3-7FC94119291D}"/>
              </a:ext>
            </a:extLst>
          </p:cNvPr>
          <p:cNvSpPr>
            <a:spLocks noGrp="1"/>
          </p:cNvSpPr>
          <p:nvPr>
            <p:ph type="title"/>
          </p:nvPr>
        </p:nvSpPr>
        <p:spPr/>
        <p:txBody>
          <a:bodyPr/>
          <a:lstStyle/>
          <a:p>
            <a:r>
              <a:rPr lang="en-IN" dirty="0">
                <a:latin typeface="Adobe Arabic" panose="02040503050201020203" pitchFamily="18" charset="-78"/>
                <a:cs typeface="Adobe Arabic" panose="02040503050201020203" pitchFamily="18" charset="-78"/>
              </a:rPr>
              <a:t>Contact Us Page</a:t>
            </a:r>
          </a:p>
        </p:txBody>
      </p:sp>
      <p:sp>
        <p:nvSpPr>
          <p:cNvPr id="3" name="Slide Number Placeholder 2">
            <a:extLst>
              <a:ext uri="{FF2B5EF4-FFF2-40B4-BE49-F238E27FC236}">
                <a16:creationId xmlns:a16="http://schemas.microsoft.com/office/drawing/2014/main" id="{607D48B6-2BCD-E26A-2373-C68DB209F1B7}"/>
              </a:ext>
            </a:extLst>
          </p:cNvPr>
          <p:cNvSpPr>
            <a:spLocks noGrp="1"/>
          </p:cNvSpPr>
          <p:nvPr>
            <p:ph type="sldNum" sz="quarter" idx="12"/>
          </p:nvPr>
        </p:nvSpPr>
        <p:spPr/>
        <p:txBody>
          <a:bodyPr/>
          <a:lstStyle/>
          <a:p>
            <a:fld id="{8D0AFDD5-844D-364D-8AEC-50CF4D36D55D}" type="slidenum">
              <a:rPr lang="en-US" noProof="0" smtClean="0"/>
              <a:t>13</a:t>
            </a:fld>
            <a:endParaRPr lang="en-US" noProof="0"/>
          </a:p>
        </p:txBody>
      </p:sp>
      <p:sp>
        <p:nvSpPr>
          <p:cNvPr id="4" name="Footer Placeholder 3">
            <a:extLst>
              <a:ext uri="{FF2B5EF4-FFF2-40B4-BE49-F238E27FC236}">
                <a16:creationId xmlns:a16="http://schemas.microsoft.com/office/drawing/2014/main" id="{080326EF-86B2-2BC4-4BC3-7CFEAC409AC0}"/>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63F8393D-8EEA-97E8-92EA-DEE578629683}"/>
              </a:ext>
            </a:extLst>
          </p:cNvPr>
          <p:cNvSpPr>
            <a:spLocks noGrp="1"/>
          </p:cNvSpPr>
          <p:nvPr>
            <p:ph type="dt" sz="half" idx="10"/>
          </p:nvPr>
        </p:nvSpPr>
        <p:spPr/>
        <p:txBody>
          <a:bodyPr/>
          <a:lstStyle/>
          <a:p>
            <a:r>
              <a:rPr lang="en-US" noProof="0"/>
              <a:t>20XX</a:t>
            </a:r>
          </a:p>
        </p:txBody>
      </p:sp>
      <p:pic>
        <p:nvPicPr>
          <p:cNvPr id="7" name="Picture 6">
            <a:extLst>
              <a:ext uri="{FF2B5EF4-FFF2-40B4-BE49-F238E27FC236}">
                <a16:creationId xmlns:a16="http://schemas.microsoft.com/office/drawing/2014/main" id="{9CA75246-15A0-3729-83F5-4215D476832A}"/>
              </a:ext>
            </a:extLst>
          </p:cNvPr>
          <p:cNvPicPr>
            <a:picLocks noChangeAspect="1"/>
          </p:cNvPicPr>
          <p:nvPr/>
        </p:nvPicPr>
        <p:blipFill>
          <a:blip r:embed="rId2"/>
          <a:stretch>
            <a:fillRect/>
          </a:stretch>
        </p:blipFill>
        <p:spPr>
          <a:xfrm>
            <a:off x="621123" y="2727457"/>
            <a:ext cx="5390791" cy="3032320"/>
          </a:xfrm>
          <a:prstGeom prst="rect">
            <a:avLst/>
          </a:prstGeom>
        </p:spPr>
      </p:pic>
      <p:pic>
        <p:nvPicPr>
          <p:cNvPr id="9" name="Picture 8">
            <a:extLst>
              <a:ext uri="{FF2B5EF4-FFF2-40B4-BE49-F238E27FC236}">
                <a16:creationId xmlns:a16="http://schemas.microsoft.com/office/drawing/2014/main" id="{D09F0D04-CB81-8FDE-C74C-52D5B5F86EE0}"/>
              </a:ext>
            </a:extLst>
          </p:cNvPr>
          <p:cNvPicPr>
            <a:picLocks noChangeAspect="1"/>
          </p:cNvPicPr>
          <p:nvPr/>
        </p:nvPicPr>
        <p:blipFill>
          <a:blip r:embed="rId3"/>
          <a:stretch>
            <a:fillRect/>
          </a:stretch>
        </p:blipFill>
        <p:spPr>
          <a:xfrm>
            <a:off x="6414707" y="2727458"/>
            <a:ext cx="5390793" cy="3032320"/>
          </a:xfrm>
          <a:prstGeom prst="rect">
            <a:avLst/>
          </a:prstGeom>
        </p:spPr>
      </p:pic>
    </p:spTree>
    <p:extLst>
      <p:ext uri="{BB962C8B-B14F-4D97-AF65-F5344CB8AC3E}">
        <p14:creationId xmlns:p14="http://schemas.microsoft.com/office/powerpoint/2010/main" val="599661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4EC19-360E-15E2-D93F-978D501F58A7}"/>
              </a:ext>
            </a:extLst>
          </p:cNvPr>
          <p:cNvSpPr>
            <a:spLocks noGrp="1"/>
          </p:cNvSpPr>
          <p:nvPr>
            <p:ph type="title"/>
          </p:nvPr>
        </p:nvSpPr>
        <p:spPr/>
        <p:txBody>
          <a:bodyPr/>
          <a:lstStyle/>
          <a:p>
            <a:r>
              <a:rPr lang="en-IN" dirty="0">
                <a:latin typeface="Adobe Arabic" panose="02040503050201020203" pitchFamily="18" charset="-78"/>
                <a:cs typeface="Adobe Arabic" panose="02040503050201020203" pitchFamily="18" charset="-78"/>
              </a:rPr>
              <a:t>Account Page</a:t>
            </a:r>
          </a:p>
        </p:txBody>
      </p:sp>
      <p:sp>
        <p:nvSpPr>
          <p:cNvPr id="3" name="Slide Number Placeholder 2">
            <a:extLst>
              <a:ext uri="{FF2B5EF4-FFF2-40B4-BE49-F238E27FC236}">
                <a16:creationId xmlns:a16="http://schemas.microsoft.com/office/drawing/2014/main" id="{1D512ACD-6603-536C-057F-B664D12DA4CA}"/>
              </a:ext>
            </a:extLst>
          </p:cNvPr>
          <p:cNvSpPr>
            <a:spLocks noGrp="1"/>
          </p:cNvSpPr>
          <p:nvPr>
            <p:ph type="sldNum" sz="quarter" idx="12"/>
          </p:nvPr>
        </p:nvSpPr>
        <p:spPr/>
        <p:txBody>
          <a:bodyPr/>
          <a:lstStyle/>
          <a:p>
            <a:fld id="{8D0AFDD5-844D-364D-8AEC-50CF4D36D55D}" type="slidenum">
              <a:rPr lang="en-US" noProof="0" smtClean="0"/>
              <a:t>14</a:t>
            </a:fld>
            <a:endParaRPr lang="en-US" noProof="0"/>
          </a:p>
        </p:txBody>
      </p:sp>
      <p:sp>
        <p:nvSpPr>
          <p:cNvPr id="4" name="Footer Placeholder 3">
            <a:extLst>
              <a:ext uri="{FF2B5EF4-FFF2-40B4-BE49-F238E27FC236}">
                <a16:creationId xmlns:a16="http://schemas.microsoft.com/office/drawing/2014/main" id="{29CD6111-ED8E-D5AB-EE18-4C9A8DF88E1D}"/>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198E3211-34F9-D288-086B-195C9A66255C}"/>
              </a:ext>
            </a:extLst>
          </p:cNvPr>
          <p:cNvSpPr>
            <a:spLocks noGrp="1"/>
          </p:cNvSpPr>
          <p:nvPr>
            <p:ph type="dt" sz="half" idx="10"/>
          </p:nvPr>
        </p:nvSpPr>
        <p:spPr/>
        <p:txBody>
          <a:bodyPr/>
          <a:lstStyle/>
          <a:p>
            <a:r>
              <a:rPr lang="en-US" noProof="0"/>
              <a:t>20XX</a:t>
            </a:r>
          </a:p>
        </p:txBody>
      </p:sp>
      <p:pic>
        <p:nvPicPr>
          <p:cNvPr id="7" name="Picture 6">
            <a:extLst>
              <a:ext uri="{FF2B5EF4-FFF2-40B4-BE49-F238E27FC236}">
                <a16:creationId xmlns:a16="http://schemas.microsoft.com/office/drawing/2014/main" id="{C9EEF245-802A-BF12-28F4-A3985BD157AA}"/>
              </a:ext>
            </a:extLst>
          </p:cNvPr>
          <p:cNvPicPr>
            <a:picLocks noChangeAspect="1"/>
          </p:cNvPicPr>
          <p:nvPr/>
        </p:nvPicPr>
        <p:blipFill>
          <a:blip r:embed="rId2"/>
          <a:stretch>
            <a:fillRect/>
          </a:stretch>
        </p:blipFill>
        <p:spPr>
          <a:xfrm>
            <a:off x="2682240" y="2043736"/>
            <a:ext cx="6827520" cy="3840480"/>
          </a:xfrm>
          <a:prstGeom prst="rect">
            <a:avLst/>
          </a:prstGeom>
        </p:spPr>
      </p:pic>
    </p:spTree>
    <p:extLst>
      <p:ext uri="{BB962C8B-B14F-4D97-AF65-F5344CB8AC3E}">
        <p14:creationId xmlns:p14="http://schemas.microsoft.com/office/powerpoint/2010/main" val="4234201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0E255-FAE1-7F18-E850-BAEB641A178F}"/>
              </a:ext>
            </a:extLst>
          </p:cNvPr>
          <p:cNvSpPr>
            <a:spLocks noGrp="1"/>
          </p:cNvSpPr>
          <p:nvPr>
            <p:ph type="title"/>
          </p:nvPr>
        </p:nvSpPr>
        <p:spPr/>
        <p:txBody>
          <a:bodyPr/>
          <a:lstStyle/>
          <a:p>
            <a:r>
              <a:rPr lang="en-IN" dirty="0">
                <a:latin typeface="Adobe Arabic" panose="02040503050201020203" pitchFamily="18" charset="-78"/>
                <a:cs typeface="Adobe Arabic" panose="02040503050201020203" pitchFamily="18" charset="-78"/>
              </a:rPr>
              <a:t>Cart Page</a:t>
            </a:r>
          </a:p>
        </p:txBody>
      </p:sp>
      <p:sp>
        <p:nvSpPr>
          <p:cNvPr id="3" name="Slide Number Placeholder 2">
            <a:extLst>
              <a:ext uri="{FF2B5EF4-FFF2-40B4-BE49-F238E27FC236}">
                <a16:creationId xmlns:a16="http://schemas.microsoft.com/office/drawing/2014/main" id="{F6BF173C-C9C0-7ABB-F6E1-B858D8222C28}"/>
              </a:ext>
            </a:extLst>
          </p:cNvPr>
          <p:cNvSpPr>
            <a:spLocks noGrp="1"/>
          </p:cNvSpPr>
          <p:nvPr>
            <p:ph type="sldNum" sz="quarter" idx="12"/>
          </p:nvPr>
        </p:nvSpPr>
        <p:spPr/>
        <p:txBody>
          <a:bodyPr/>
          <a:lstStyle/>
          <a:p>
            <a:fld id="{8D0AFDD5-844D-364D-8AEC-50CF4D36D55D}" type="slidenum">
              <a:rPr lang="en-US" noProof="0" smtClean="0"/>
              <a:t>15</a:t>
            </a:fld>
            <a:endParaRPr lang="en-US" noProof="0"/>
          </a:p>
        </p:txBody>
      </p:sp>
      <p:sp>
        <p:nvSpPr>
          <p:cNvPr id="4" name="Footer Placeholder 3">
            <a:extLst>
              <a:ext uri="{FF2B5EF4-FFF2-40B4-BE49-F238E27FC236}">
                <a16:creationId xmlns:a16="http://schemas.microsoft.com/office/drawing/2014/main" id="{56F260A4-7537-F012-1452-9461229163FE}"/>
              </a:ext>
            </a:extLst>
          </p:cNvPr>
          <p:cNvSpPr>
            <a:spLocks noGrp="1"/>
          </p:cNvSpPr>
          <p:nvPr>
            <p:ph type="ftr" sz="quarter" idx="11"/>
          </p:nvPr>
        </p:nvSpPr>
        <p:spPr/>
        <p:txBody>
          <a:bodyPr/>
          <a:lstStyle/>
          <a:p>
            <a:r>
              <a:rPr lang="en-US" noProof="0"/>
              <a:t>Presentation title</a:t>
            </a:r>
          </a:p>
        </p:txBody>
      </p:sp>
      <p:sp>
        <p:nvSpPr>
          <p:cNvPr id="5" name="Date Placeholder 4">
            <a:extLst>
              <a:ext uri="{FF2B5EF4-FFF2-40B4-BE49-F238E27FC236}">
                <a16:creationId xmlns:a16="http://schemas.microsoft.com/office/drawing/2014/main" id="{09C21A77-5E3D-5E2A-2ED2-CE81F9B04273}"/>
              </a:ext>
            </a:extLst>
          </p:cNvPr>
          <p:cNvSpPr>
            <a:spLocks noGrp="1"/>
          </p:cNvSpPr>
          <p:nvPr>
            <p:ph type="dt" sz="half" idx="10"/>
          </p:nvPr>
        </p:nvSpPr>
        <p:spPr/>
        <p:txBody>
          <a:bodyPr/>
          <a:lstStyle/>
          <a:p>
            <a:r>
              <a:rPr lang="en-US" noProof="0"/>
              <a:t>20XX</a:t>
            </a:r>
          </a:p>
        </p:txBody>
      </p:sp>
      <p:pic>
        <p:nvPicPr>
          <p:cNvPr id="7" name="Picture 6">
            <a:extLst>
              <a:ext uri="{FF2B5EF4-FFF2-40B4-BE49-F238E27FC236}">
                <a16:creationId xmlns:a16="http://schemas.microsoft.com/office/drawing/2014/main" id="{FE99CA7E-CDC1-2DB6-CFCB-0CB12F6D7D42}"/>
              </a:ext>
            </a:extLst>
          </p:cNvPr>
          <p:cNvPicPr>
            <a:picLocks noChangeAspect="1"/>
          </p:cNvPicPr>
          <p:nvPr/>
        </p:nvPicPr>
        <p:blipFill>
          <a:blip r:embed="rId2"/>
          <a:stretch>
            <a:fillRect/>
          </a:stretch>
        </p:blipFill>
        <p:spPr>
          <a:xfrm>
            <a:off x="480766" y="2857076"/>
            <a:ext cx="5008775" cy="2817436"/>
          </a:xfrm>
          <a:prstGeom prst="rect">
            <a:avLst/>
          </a:prstGeom>
        </p:spPr>
      </p:pic>
      <p:pic>
        <p:nvPicPr>
          <p:cNvPr id="9" name="Picture 8">
            <a:extLst>
              <a:ext uri="{FF2B5EF4-FFF2-40B4-BE49-F238E27FC236}">
                <a16:creationId xmlns:a16="http://schemas.microsoft.com/office/drawing/2014/main" id="{76EF7BDC-E6D4-DB6E-0D96-C206A500D06B}"/>
              </a:ext>
            </a:extLst>
          </p:cNvPr>
          <p:cNvPicPr>
            <a:picLocks noChangeAspect="1"/>
          </p:cNvPicPr>
          <p:nvPr/>
        </p:nvPicPr>
        <p:blipFill>
          <a:blip r:embed="rId3"/>
          <a:stretch>
            <a:fillRect/>
          </a:stretch>
        </p:blipFill>
        <p:spPr>
          <a:xfrm>
            <a:off x="6702459" y="2857076"/>
            <a:ext cx="5008775" cy="2817436"/>
          </a:xfrm>
          <a:prstGeom prst="rect">
            <a:avLst/>
          </a:prstGeom>
        </p:spPr>
      </p:pic>
    </p:spTree>
    <p:extLst>
      <p:ext uri="{BB962C8B-B14F-4D97-AF65-F5344CB8AC3E}">
        <p14:creationId xmlns:p14="http://schemas.microsoft.com/office/powerpoint/2010/main" val="1440756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p:txBody>
          <a:bodyPr/>
          <a:lstStyle/>
          <a:p>
            <a:pPr algn="ctr"/>
            <a:r>
              <a:rPr lang="en-US" dirty="0">
                <a:latin typeface="Adobe Arabic" panose="02040503050201020203" pitchFamily="18" charset="-78"/>
                <a:cs typeface="Adobe Arabic" panose="02040503050201020203" pitchFamily="18" charset="-78"/>
              </a:rPr>
              <a:t>Future Plan</a:t>
            </a:r>
            <a:br>
              <a:rPr lang="en-US" dirty="0"/>
            </a:br>
            <a:endParaRPr lang="en-US" dirty="0"/>
          </a:p>
        </p:txBody>
      </p:sp>
      <p:pic>
        <p:nvPicPr>
          <p:cNvPr id="12" name="Picture Placeholder 11" descr="Shoulder bag with golden chain on plain background">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rotWithShape="1">
          <a:blip r:embed="rId2"/>
          <a:srcRect l="223" r="223"/>
          <a:stretch/>
        </p:blipFill>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a:xfrm>
            <a:off x="5820955" y="2911220"/>
            <a:ext cx="4959821" cy="2259228"/>
          </a:xfrm>
        </p:spPr>
        <p:txBody>
          <a:bodyPr/>
          <a:lstStyle/>
          <a:p>
            <a:pPr marL="342900" indent="-342900" algn="just">
              <a:buFont typeface="Wingdings" panose="05000000000000000000" pitchFamily="2" charset="2"/>
              <a:buChar char="v"/>
            </a:pPr>
            <a:r>
              <a:rPr lang="en-US" sz="2000" dirty="0">
                <a:latin typeface="Adobe Caslon Pro" panose="0205050205050A020403" pitchFamily="18" charset="0"/>
              </a:rPr>
              <a:t>I will include more functionality as per the user requirements. </a:t>
            </a:r>
          </a:p>
          <a:p>
            <a:pPr marL="342900" indent="-342900" algn="just">
              <a:buFont typeface="Wingdings" panose="05000000000000000000" pitchFamily="2" charset="2"/>
              <a:buChar char="v"/>
            </a:pPr>
            <a:r>
              <a:rPr lang="en-US" sz="2000" dirty="0">
                <a:latin typeface="Adobe Caslon Pro" panose="0205050205050A020403" pitchFamily="18" charset="0"/>
              </a:rPr>
              <a:t>I will improve my  home page, as it is the main thing which attracts all user </a:t>
            </a:r>
          </a:p>
          <a:p>
            <a:pPr marL="342900" indent="-342900" algn="just">
              <a:buFont typeface="Wingdings" panose="05000000000000000000" pitchFamily="2" charset="2"/>
              <a:buChar char="v"/>
            </a:pPr>
            <a:r>
              <a:rPr lang="en-US" sz="2000" dirty="0">
                <a:latin typeface="Adobe Caslon Pro" panose="0205050205050A020403" pitchFamily="18" charset="0"/>
              </a:rPr>
              <a:t>Add many new and more products in it to make it more </a:t>
            </a:r>
            <a:r>
              <a:rPr lang="en-US" sz="2000" dirty="0" err="1">
                <a:latin typeface="Adobe Caslon Pro" panose="0205050205050A020403" pitchFamily="18" charset="0"/>
              </a:rPr>
              <a:t>comparetable</a:t>
            </a:r>
            <a:r>
              <a:rPr lang="en-US" sz="2000" dirty="0">
                <a:latin typeface="Adobe Caslon Pro" panose="0205050205050A020403" pitchFamily="18" charset="0"/>
              </a:rPr>
              <a:t> and user friendly.</a:t>
            </a:r>
          </a:p>
          <a:p>
            <a:endParaRPr lang="en-US"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16</a:t>
            </a:fld>
            <a:endParaRPr lang="en-US" dirty="0"/>
          </a:p>
        </p:txBody>
      </p:sp>
    </p:spTree>
    <p:extLst>
      <p:ext uri="{BB962C8B-B14F-4D97-AF65-F5344CB8AC3E}">
        <p14:creationId xmlns:p14="http://schemas.microsoft.com/office/powerpoint/2010/main" val="591722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a:xfrm>
            <a:off x="1484366" y="3091992"/>
            <a:ext cx="4054940" cy="1985473"/>
          </a:xfrm>
        </p:spPr>
        <p:txBody>
          <a:bodyPr/>
          <a:lstStyle/>
          <a:p>
            <a:pPr algn="ctr"/>
            <a:r>
              <a:rPr lang="en-US" sz="1800" b="1" dirty="0"/>
              <a:t>Swati Agarwal</a:t>
            </a:r>
          </a:p>
          <a:p>
            <a:pPr algn="ctr"/>
            <a:r>
              <a:rPr lang="en-US" sz="1800" b="1" dirty="0"/>
              <a:t>A217145022006</a:t>
            </a:r>
          </a:p>
          <a:p>
            <a:pPr algn="ctr"/>
            <a:r>
              <a:rPr lang="en-US" sz="1800" b="1" dirty="0"/>
              <a:t>MCA SEM 2</a:t>
            </a:r>
          </a:p>
          <a:p>
            <a:pPr algn="ctr"/>
            <a:endParaRPr lang="en-US" sz="1800" b="1" dirty="0"/>
          </a:p>
          <a:p>
            <a:endParaRPr lang="en-US" dirty="0"/>
          </a:p>
          <a:p>
            <a:endParaRPr lang="en-US" dirty="0"/>
          </a:p>
        </p:txBody>
      </p:sp>
      <p:pic>
        <p:nvPicPr>
          <p:cNvPr id="33" name="Picture Placeholder 32" descr="Opened package with a pink shirt in it">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2"/>
          <a:srcRect t="7" b="7"/>
          <a:stretch/>
        </p:blipFill>
        <p:spPr/>
      </p:pic>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604D6-D731-7912-052E-D6DA36B6BE84}"/>
              </a:ext>
            </a:extLst>
          </p:cNvPr>
          <p:cNvSpPr>
            <a:spLocks noGrp="1"/>
          </p:cNvSpPr>
          <p:nvPr>
            <p:ph type="title"/>
          </p:nvPr>
        </p:nvSpPr>
        <p:spPr>
          <a:xfrm>
            <a:off x="716437" y="818388"/>
            <a:ext cx="6711885" cy="934998"/>
          </a:xfrm>
        </p:spPr>
        <p:txBody>
          <a:bodyPr/>
          <a:lstStyle/>
          <a:p>
            <a:pPr algn="ctr"/>
            <a:r>
              <a:rPr lang="en-US" dirty="0">
                <a:latin typeface="Adobe Arabic" panose="02040503050201020203" pitchFamily="18" charset="-78"/>
                <a:cs typeface="Adobe Arabic" panose="02040503050201020203" pitchFamily="18" charset="-78"/>
              </a:rPr>
              <a:t>Context</a:t>
            </a:r>
            <a:endParaRPr lang="en-IN" dirty="0"/>
          </a:p>
        </p:txBody>
      </p:sp>
      <p:sp>
        <p:nvSpPr>
          <p:cNvPr id="4" name="Content Placeholder 3">
            <a:extLst>
              <a:ext uri="{FF2B5EF4-FFF2-40B4-BE49-F238E27FC236}">
                <a16:creationId xmlns:a16="http://schemas.microsoft.com/office/drawing/2014/main" id="{2170AC1C-675F-A5CE-B5E9-97B42363654F}"/>
              </a:ext>
            </a:extLst>
          </p:cNvPr>
          <p:cNvSpPr>
            <a:spLocks noGrp="1"/>
          </p:cNvSpPr>
          <p:nvPr>
            <p:ph idx="1"/>
          </p:nvPr>
        </p:nvSpPr>
        <p:spPr>
          <a:xfrm>
            <a:off x="1085088" y="1875745"/>
            <a:ext cx="5010912" cy="2130552"/>
          </a:xfrm>
        </p:spPr>
        <p:txBody>
          <a:bodyPr/>
          <a:lstStyle/>
          <a:p>
            <a:pPr marL="340614" indent="-285750">
              <a:buFont typeface="Courier New" panose="02070309020205020404" pitchFamily="49" charset="0"/>
              <a:buChar char="o"/>
            </a:pPr>
            <a:r>
              <a:rPr lang="en-US" sz="2000" dirty="0">
                <a:latin typeface="Adobe Caslon Pro" panose="0205050205050A020403" pitchFamily="18" charset="0"/>
              </a:rPr>
              <a:t>Introduction</a:t>
            </a:r>
          </a:p>
          <a:p>
            <a:pPr marL="340614" indent="-285750">
              <a:buFont typeface="Courier New" panose="02070309020205020404" pitchFamily="49" charset="0"/>
              <a:buChar char="o"/>
            </a:pPr>
            <a:r>
              <a:rPr lang="en-US" sz="2000" dirty="0">
                <a:latin typeface="Adobe Caslon Pro" panose="0205050205050A020403" pitchFamily="18" charset="0"/>
              </a:rPr>
              <a:t>Problem Statement</a:t>
            </a:r>
          </a:p>
          <a:p>
            <a:pPr marL="340614" indent="-285750">
              <a:buFont typeface="Courier New" panose="02070309020205020404" pitchFamily="49" charset="0"/>
              <a:buChar char="o"/>
            </a:pPr>
            <a:r>
              <a:rPr lang="en-US" sz="2000" dirty="0">
                <a:latin typeface="Adobe Caslon Pro" panose="0205050205050A020403" pitchFamily="18" charset="0"/>
              </a:rPr>
              <a:t>Pros and Cons of travelling Site</a:t>
            </a:r>
          </a:p>
          <a:p>
            <a:pPr marL="340614" indent="-285750">
              <a:buFont typeface="Courier New" panose="02070309020205020404" pitchFamily="49" charset="0"/>
              <a:buChar char="o"/>
            </a:pPr>
            <a:r>
              <a:rPr lang="en-US" sz="2000" dirty="0">
                <a:latin typeface="Adobe Caslon Pro" panose="0205050205050A020403" pitchFamily="18" charset="0"/>
              </a:rPr>
              <a:t>Language and system used</a:t>
            </a:r>
          </a:p>
          <a:p>
            <a:pPr marL="340614" indent="-285750">
              <a:buFont typeface="Courier New" panose="02070309020205020404" pitchFamily="49" charset="0"/>
              <a:buChar char="o"/>
            </a:pPr>
            <a:r>
              <a:rPr lang="en-US" sz="2000" dirty="0">
                <a:latin typeface="Adobe Caslon Pro" panose="0205050205050A020403" pitchFamily="18" charset="0"/>
              </a:rPr>
              <a:t>SDLC</a:t>
            </a:r>
          </a:p>
          <a:p>
            <a:pPr marL="340614" indent="-285750">
              <a:buFont typeface="Courier New" panose="02070309020205020404" pitchFamily="49" charset="0"/>
              <a:buChar char="o"/>
            </a:pPr>
            <a:r>
              <a:rPr lang="en-US" sz="2000" dirty="0">
                <a:latin typeface="Adobe Caslon Pro" panose="0205050205050A020403" pitchFamily="18" charset="0"/>
              </a:rPr>
              <a:t>Design</a:t>
            </a:r>
          </a:p>
          <a:p>
            <a:pPr marL="340614" indent="-285750">
              <a:buFont typeface="Courier New" panose="02070309020205020404" pitchFamily="49" charset="0"/>
              <a:buChar char="o"/>
            </a:pPr>
            <a:r>
              <a:rPr lang="en-US" sz="2000" dirty="0">
                <a:latin typeface="Adobe Caslon Pro" panose="0205050205050A020403" pitchFamily="18" charset="0"/>
              </a:rPr>
              <a:t>Implementation</a:t>
            </a:r>
          </a:p>
          <a:p>
            <a:pPr marL="340614" indent="-285750">
              <a:buFont typeface="Courier New" panose="02070309020205020404" pitchFamily="49" charset="0"/>
              <a:buChar char="o"/>
            </a:pPr>
            <a:r>
              <a:rPr lang="en-US" sz="2000" dirty="0">
                <a:latin typeface="Adobe Caslon Pro" panose="0205050205050A020403" pitchFamily="18" charset="0"/>
              </a:rPr>
              <a:t>Testing</a:t>
            </a:r>
          </a:p>
          <a:p>
            <a:pPr marL="340614" indent="-285750">
              <a:buFont typeface="Courier New" panose="02070309020205020404" pitchFamily="49" charset="0"/>
              <a:buChar char="o"/>
            </a:pPr>
            <a:r>
              <a:rPr lang="en-US" sz="2000" dirty="0">
                <a:latin typeface="Adobe Caslon Pro" panose="0205050205050A020403" pitchFamily="18" charset="0"/>
              </a:rPr>
              <a:t>Results </a:t>
            </a:r>
          </a:p>
          <a:p>
            <a:pPr marL="340614" indent="-285750">
              <a:buFont typeface="Courier New" panose="02070309020205020404" pitchFamily="49" charset="0"/>
              <a:buChar char="o"/>
            </a:pPr>
            <a:r>
              <a:rPr lang="en-US" sz="2000" dirty="0">
                <a:latin typeface="Adobe Caslon Pro" panose="0205050205050A020403" pitchFamily="18" charset="0"/>
              </a:rPr>
              <a:t>Future Plan</a:t>
            </a:r>
            <a:endParaRPr lang="en-IN" dirty="0">
              <a:latin typeface="Adobe Caslon Pro" panose="0205050205050A020403" pitchFamily="18" charset="0"/>
            </a:endParaRPr>
          </a:p>
        </p:txBody>
      </p:sp>
      <p:sp>
        <p:nvSpPr>
          <p:cNvPr id="5" name="Slide Number Placeholder 4">
            <a:extLst>
              <a:ext uri="{FF2B5EF4-FFF2-40B4-BE49-F238E27FC236}">
                <a16:creationId xmlns:a16="http://schemas.microsoft.com/office/drawing/2014/main" id="{47DE1BE1-6D60-7A62-ECBB-F0FFA3A33798}"/>
              </a:ext>
            </a:extLst>
          </p:cNvPr>
          <p:cNvSpPr>
            <a:spLocks noGrp="1"/>
          </p:cNvSpPr>
          <p:nvPr>
            <p:ph type="sldNum" sz="quarter" idx="12"/>
          </p:nvPr>
        </p:nvSpPr>
        <p:spPr/>
        <p:txBody>
          <a:bodyPr/>
          <a:lstStyle/>
          <a:p>
            <a:fld id="{8D0AFDD5-844D-364D-8AEC-50CF4D36D55D}" type="slidenum">
              <a:rPr lang="en-US" noProof="0" smtClean="0"/>
              <a:pPr/>
              <a:t>2</a:t>
            </a:fld>
            <a:endParaRPr lang="en-US" noProof="0"/>
          </a:p>
        </p:txBody>
      </p:sp>
      <p:pic>
        <p:nvPicPr>
          <p:cNvPr id="6" name="Picture Placeholder 5" descr="Clothes of various colors on rack">
            <a:extLst>
              <a:ext uri="{FF2B5EF4-FFF2-40B4-BE49-F238E27FC236}">
                <a16:creationId xmlns:a16="http://schemas.microsoft.com/office/drawing/2014/main" id="{85CCE8A1-FA3C-8814-256C-D0BC371C900A}"/>
              </a:ext>
            </a:extLst>
          </p:cNvPr>
          <p:cNvPicPr>
            <a:picLocks noGrp="1" noChangeAspect="1"/>
          </p:cNvPicPr>
          <p:nvPr>
            <p:ph type="pic" sz="quarter" idx="13"/>
          </p:nvPr>
        </p:nvPicPr>
        <p:blipFill rotWithShape="1">
          <a:blip r:embed="rId2"/>
          <a:srcRect t="182" b="182"/>
          <a:stretch/>
        </p:blipFill>
        <p:spPr>
          <a:xfrm>
            <a:off x="8296275" y="0"/>
            <a:ext cx="3895725" cy="6858000"/>
          </a:xfrm>
        </p:spPr>
      </p:pic>
    </p:spTree>
    <p:extLst>
      <p:ext uri="{BB962C8B-B14F-4D97-AF65-F5344CB8AC3E}">
        <p14:creationId xmlns:p14="http://schemas.microsoft.com/office/powerpoint/2010/main" val="3091945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801278" y="864108"/>
            <a:ext cx="6371672" cy="1709928"/>
          </a:xfrm>
        </p:spPr>
        <p:txBody>
          <a:bodyPr/>
          <a:lstStyle/>
          <a:p>
            <a:pPr algn="ctr"/>
            <a:r>
              <a:rPr lang="en-US" dirty="0">
                <a:latin typeface="Adobe Arabic" panose="02040503050201020203" pitchFamily="18" charset="-78"/>
                <a:cs typeface="Adobe Arabic" panose="02040503050201020203" pitchFamily="18" charset="-78"/>
              </a:rPr>
              <a:t>Introduction</a:t>
            </a:r>
            <a:br>
              <a:rPr lang="en-US" dirty="0">
                <a:latin typeface="Adobe Arabic" panose="02040503050201020203" pitchFamily="18" charset="-78"/>
                <a:cs typeface="Adobe Arabic" panose="02040503050201020203" pitchFamily="18" charset="-78"/>
                <a:sym typeface="DM Sans Medium"/>
              </a:rPr>
            </a:br>
            <a:endParaRPr lang="en-US" dirty="0">
              <a:latin typeface="Adobe Arabic" panose="02040503050201020203" pitchFamily="18" charset="-78"/>
              <a:cs typeface="Adobe Arabic" panose="02040503050201020203" pitchFamily="18" charset="-78"/>
            </a:endParaRPr>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960686" y="2083324"/>
            <a:ext cx="6212264" cy="3026004"/>
          </a:xfrm>
        </p:spPr>
        <p:txBody>
          <a:bodyPr/>
          <a:lstStyle/>
          <a:p>
            <a:pPr algn="just"/>
            <a:r>
              <a:rPr lang="en-US" sz="2000" dirty="0">
                <a:solidFill>
                  <a:srgbClr val="3B3835"/>
                </a:solidFill>
                <a:effectLst/>
                <a:latin typeface="Adobe Caslon Pro" panose="0205050205050A020403" pitchFamily="18" charset="0"/>
                <a:ea typeface="Calibri" panose="020F0502020204030204" pitchFamily="34" charset="0"/>
                <a:cs typeface="Times New Roman" panose="02020603050405020304" pitchFamily="18" charset="0"/>
              </a:rPr>
              <a:t>EVA, an ecommerce online shopping website that offers a personalized and immersive shopping experience to its users, Its an cutting-edge ecommerce platform designed to meet the evolving needs and preferences of modern consumers. The website's clean and user-friendly design allows for easy navigation and efficient search functionalities .High-resolution images, and customer reviews further assist users in making informed buying decisions.</a:t>
            </a:r>
            <a:endParaRPr lang="en-IN" sz="2000" dirty="0">
              <a:effectLst/>
              <a:latin typeface="Adobe Caslon Pro" panose="0205050205050A020403" pitchFamily="18" charset="0"/>
              <a:ea typeface="Calibri" panose="020F0502020204030204" pitchFamily="34" charset="0"/>
              <a:cs typeface="Times New Roman" panose="02020603050405020304" pitchFamily="18" charset="0"/>
            </a:endParaRPr>
          </a:p>
          <a:p>
            <a:pPr algn="just"/>
            <a:endParaRPr lang="en-IN" sz="2000" dirty="0">
              <a:effectLst/>
              <a:latin typeface="Adobe Caslon Pro" panose="0205050205050A020403" pitchFamily="18" charset="0"/>
              <a:ea typeface="Calibri" panose="020F0502020204030204" pitchFamily="34" charset="0"/>
              <a:cs typeface="Times New Roman" panose="02020603050405020304" pitchFamily="18" charset="0"/>
            </a:endParaRPr>
          </a:p>
          <a:p>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6" name="Picture Placeholder 5" descr="Clothes of various colors on rack">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2"/>
          <a:srcRect t="182" b="182"/>
          <a:stretch/>
        </p:blipFill>
        <p:spPr/>
      </p:pic>
    </p:spTree>
    <p:extLst>
      <p:ext uri="{BB962C8B-B14F-4D97-AF65-F5344CB8AC3E}">
        <p14:creationId xmlns:p14="http://schemas.microsoft.com/office/powerpoint/2010/main" val="37800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76C1-390A-8735-25C4-B366849BBD2C}"/>
              </a:ext>
            </a:extLst>
          </p:cNvPr>
          <p:cNvSpPr>
            <a:spLocks noGrp="1"/>
          </p:cNvSpPr>
          <p:nvPr>
            <p:ph type="title"/>
          </p:nvPr>
        </p:nvSpPr>
        <p:spPr/>
        <p:txBody>
          <a:bodyPr/>
          <a:lstStyle/>
          <a:p>
            <a:r>
              <a:rPr lang="en-US" dirty="0">
                <a:latin typeface="Adobe Arabic" panose="02040503050201020203" pitchFamily="18" charset="-78"/>
                <a:cs typeface="Adobe Arabic" panose="02040503050201020203" pitchFamily="18" charset="-78"/>
              </a:rPr>
              <a:t>Problem Statement</a:t>
            </a:r>
            <a:endParaRPr lang="en-IN" dirty="0">
              <a:latin typeface="Adobe Arabic" panose="02040503050201020203" pitchFamily="18" charset="-78"/>
              <a:cs typeface="Adobe Arabic" panose="02040503050201020203" pitchFamily="18" charset="-78"/>
            </a:endParaRPr>
          </a:p>
        </p:txBody>
      </p:sp>
      <p:sp>
        <p:nvSpPr>
          <p:cNvPr id="3" name="Content Placeholder 2">
            <a:extLst>
              <a:ext uri="{FF2B5EF4-FFF2-40B4-BE49-F238E27FC236}">
                <a16:creationId xmlns:a16="http://schemas.microsoft.com/office/drawing/2014/main" id="{54327E2C-74D1-8570-8E88-BDD8B2519A48}"/>
              </a:ext>
            </a:extLst>
          </p:cNvPr>
          <p:cNvSpPr>
            <a:spLocks noGrp="1"/>
          </p:cNvSpPr>
          <p:nvPr>
            <p:ph idx="1"/>
          </p:nvPr>
        </p:nvSpPr>
        <p:spPr>
          <a:xfrm>
            <a:off x="484632" y="2017902"/>
            <a:ext cx="11000232" cy="4160520"/>
          </a:xfrm>
        </p:spPr>
        <p:txBody>
          <a:bodyPr/>
          <a:lstStyle/>
          <a:p>
            <a:pPr algn="just"/>
            <a:r>
              <a:rPr lang="en-US" dirty="0">
                <a:latin typeface="Adobe Caslon Pro" panose="0205050205050A020403" pitchFamily="18" charset="0"/>
              </a:rPr>
              <a:t>The purpose of website is established fact that Internet users are increasing today. </a:t>
            </a:r>
          </a:p>
          <a:p>
            <a:pPr algn="just"/>
            <a:r>
              <a:rPr lang="en-US" dirty="0">
                <a:latin typeface="Adobe Caslon Pro" panose="0205050205050A020403" pitchFamily="18" charset="0"/>
              </a:rPr>
              <a:t>Today One of the main purposes of the website is to facilitate the offline customer online because customers cannot spend their precious time in markets trying to find out the best deal. </a:t>
            </a:r>
          </a:p>
          <a:p>
            <a:pPr algn="just"/>
            <a:r>
              <a:rPr lang="en-US" dirty="0">
                <a:latin typeface="Adobe Caslon Pro" panose="0205050205050A020403" pitchFamily="18" charset="0"/>
              </a:rPr>
              <a:t>There will be many users visiting the site and hence we require a strong and reliable frontend which can withhold the users on our site. </a:t>
            </a:r>
          </a:p>
          <a:p>
            <a:endParaRPr lang="en-IN" dirty="0"/>
          </a:p>
        </p:txBody>
      </p:sp>
      <p:sp>
        <p:nvSpPr>
          <p:cNvPr id="4" name="Slide Number Placeholder 3">
            <a:extLst>
              <a:ext uri="{FF2B5EF4-FFF2-40B4-BE49-F238E27FC236}">
                <a16:creationId xmlns:a16="http://schemas.microsoft.com/office/drawing/2014/main" id="{858D903E-FCE0-0198-AB45-EC62C4B8F64E}"/>
              </a:ext>
            </a:extLst>
          </p:cNvPr>
          <p:cNvSpPr>
            <a:spLocks noGrp="1"/>
          </p:cNvSpPr>
          <p:nvPr>
            <p:ph type="sldNum" sz="quarter" idx="12"/>
          </p:nvPr>
        </p:nvSpPr>
        <p:spPr/>
        <p:txBody>
          <a:bodyPr/>
          <a:lstStyle/>
          <a:p>
            <a:fld id="{8D0AFDD5-844D-364D-8AEC-50CF4D36D55D}" type="slidenum">
              <a:rPr lang="en-US" noProof="0" smtClean="0"/>
              <a:t>4</a:t>
            </a:fld>
            <a:endParaRPr lang="en-US" noProof="0"/>
          </a:p>
        </p:txBody>
      </p:sp>
      <p:sp>
        <p:nvSpPr>
          <p:cNvPr id="5" name="Footer Placeholder 4">
            <a:extLst>
              <a:ext uri="{FF2B5EF4-FFF2-40B4-BE49-F238E27FC236}">
                <a16:creationId xmlns:a16="http://schemas.microsoft.com/office/drawing/2014/main" id="{E72B0802-63E6-4FF7-107F-551CA032A1E8}"/>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294216C6-9941-ED8A-99CB-DC114E0A47CE}"/>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71414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C1DE5-6D61-7A37-1CED-5C019C5F9F2C}"/>
              </a:ext>
            </a:extLst>
          </p:cNvPr>
          <p:cNvSpPr>
            <a:spLocks noGrp="1"/>
          </p:cNvSpPr>
          <p:nvPr>
            <p:ph type="title"/>
          </p:nvPr>
        </p:nvSpPr>
        <p:spPr/>
        <p:txBody>
          <a:bodyPr/>
          <a:lstStyle/>
          <a:p>
            <a:r>
              <a:rPr lang="en-IN" dirty="0">
                <a:latin typeface="Adobe Arabic" panose="02040503050201020203" pitchFamily="18" charset="-78"/>
                <a:cs typeface="Adobe Arabic" panose="02040503050201020203" pitchFamily="18" charset="-78"/>
              </a:rPr>
              <a:t>Comparison</a:t>
            </a:r>
          </a:p>
        </p:txBody>
      </p:sp>
      <p:sp>
        <p:nvSpPr>
          <p:cNvPr id="3" name="Text Placeholder 2">
            <a:extLst>
              <a:ext uri="{FF2B5EF4-FFF2-40B4-BE49-F238E27FC236}">
                <a16:creationId xmlns:a16="http://schemas.microsoft.com/office/drawing/2014/main" id="{ADD08498-C1F2-590D-25E0-C787596D3E91}"/>
              </a:ext>
            </a:extLst>
          </p:cNvPr>
          <p:cNvSpPr>
            <a:spLocks noGrp="1"/>
          </p:cNvSpPr>
          <p:nvPr>
            <p:ph type="body" sz="quarter" idx="14"/>
          </p:nvPr>
        </p:nvSpPr>
        <p:spPr/>
        <p:txBody>
          <a:bodyPr/>
          <a:lstStyle/>
          <a:p>
            <a:pPr algn="ctr"/>
            <a:r>
              <a:rPr lang="en-US" dirty="0"/>
              <a:t>Advantages</a:t>
            </a:r>
            <a:endParaRPr lang="ru-RU" dirty="0"/>
          </a:p>
          <a:p>
            <a:endParaRPr lang="en-IN" dirty="0"/>
          </a:p>
        </p:txBody>
      </p:sp>
      <p:sp>
        <p:nvSpPr>
          <p:cNvPr id="4" name="Content Placeholder 3">
            <a:extLst>
              <a:ext uri="{FF2B5EF4-FFF2-40B4-BE49-F238E27FC236}">
                <a16:creationId xmlns:a16="http://schemas.microsoft.com/office/drawing/2014/main" id="{57113AB6-AAE9-1242-987E-2D24673FED07}"/>
              </a:ext>
            </a:extLst>
          </p:cNvPr>
          <p:cNvSpPr>
            <a:spLocks noGrp="1"/>
          </p:cNvSpPr>
          <p:nvPr>
            <p:ph sz="half" idx="2"/>
          </p:nvPr>
        </p:nvSpPr>
        <p:spPr>
          <a:xfrm>
            <a:off x="932688" y="2868954"/>
            <a:ext cx="4604512" cy="2785100"/>
          </a:xfrm>
        </p:spPr>
        <p:txBody>
          <a:bodyPr/>
          <a:lstStyle/>
          <a:p>
            <a:pPr algn="just"/>
            <a:r>
              <a:rPr lang="en-US" b="0" i="0" dirty="0">
                <a:solidFill>
                  <a:srgbClr val="610B4B"/>
                </a:solidFill>
                <a:effectLst/>
                <a:latin typeface="erdana"/>
              </a:rPr>
              <a:t>Convenience </a:t>
            </a:r>
            <a:r>
              <a:rPr lang="en-US" dirty="0">
                <a:solidFill>
                  <a:srgbClr val="333333"/>
                </a:solidFill>
                <a:latin typeface="inter-regular"/>
              </a:rPr>
              <a:t>This had</a:t>
            </a:r>
            <a:r>
              <a:rPr lang="en-US" b="0" i="0" dirty="0">
                <a:solidFill>
                  <a:srgbClr val="333333"/>
                </a:solidFill>
                <a:effectLst/>
                <a:latin typeface="inter-regular"/>
              </a:rPr>
              <a:t> made shopping easy as there are no lines to wait so that we can do shopping in minutes. Which saves time and effort. </a:t>
            </a:r>
          </a:p>
          <a:p>
            <a:pPr algn="just"/>
            <a:r>
              <a:rPr lang="en-US" b="0" i="0" dirty="0">
                <a:solidFill>
                  <a:srgbClr val="610B4B"/>
                </a:solidFill>
                <a:effectLst/>
                <a:latin typeface="erdana"/>
              </a:rPr>
              <a:t>No Crowds </a:t>
            </a:r>
            <a:r>
              <a:rPr lang="en-US" b="0" i="0" dirty="0">
                <a:solidFill>
                  <a:srgbClr val="333333"/>
                </a:solidFill>
                <a:effectLst/>
                <a:latin typeface="inter-regular"/>
              </a:rPr>
              <a:t>During festivals, weekends, or holidays it is common to see the crowd at shopping places but in this we do not have to face crowds.</a:t>
            </a:r>
          </a:p>
          <a:p>
            <a:pPr algn="just"/>
            <a:r>
              <a:rPr lang="en-IN" b="0" i="0" dirty="0">
                <a:solidFill>
                  <a:srgbClr val="610B4B"/>
                </a:solidFill>
                <a:effectLst/>
                <a:latin typeface="erdana"/>
              </a:rPr>
              <a:t>Multiple varieties </a:t>
            </a:r>
            <a:r>
              <a:rPr lang="en-US" b="0" i="0" dirty="0">
                <a:solidFill>
                  <a:srgbClr val="333333"/>
                </a:solidFill>
                <a:effectLst/>
                <a:latin typeface="inter-regular"/>
              </a:rPr>
              <a:t>It is one of the best advantages of online shopping. In online shopping, the buyer has multiple options and multiple brands to choose and from at a single place. There is a large volume of stock is available online</a:t>
            </a:r>
            <a:endParaRPr lang="en-IN" dirty="0"/>
          </a:p>
        </p:txBody>
      </p:sp>
      <p:sp>
        <p:nvSpPr>
          <p:cNvPr id="5" name="Text Placeholder 4">
            <a:extLst>
              <a:ext uri="{FF2B5EF4-FFF2-40B4-BE49-F238E27FC236}">
                <a16:creationId xmlns:a16="http://schemas.microsoft.com/office/drawing/2014/main" id="{172C9563-F470-A57A-B012-1810D5A2E559}"/>
              </a:ext>
            </a:extLst>
          </p:cNvPr>
          <p:cNvSpPr>
            <a:spLocks noGrp="1"/>
          </p:cNvSpPr>
          <p:nvPr>
            <p:ph type="body" sz="quarter" idx="19"/>
          </p:nvPr>
        </p:nvSpPr>
        <p:spPr/>
        <p:txBody>
          <a:bodyPr/>
          <a:lstStyle/>
          <a:p>
            <a:pPr algn="ctr"/>
            <a:r>
              <a:rPr lang="en-US" dirty="0"/>
              <a:t>Disadvantages</a:t>
            </a:r>
            <a:endParaRPr lang="ru-RU" dirty="0"/>
          </a:p>
          <a:p>
            <a:endParaRPr lang="en-IN" dirty="0"/>
          </a:p>
        </p:txBody>
      </p:sp>
      <p:sp>
        <p:nvSpPr>
          <p:cNvPr id="6" name="Content Placeholder 5">
            <a:extLst>
              <a:ext uri="{FF2B5EF4-FFF2-40B4-BE49-F238E27FC236}">
                <a16:creationId xmlns:a16="http://schemas.microsoft.com/office/drawing/2014/main" id="{E760B021-4B5D-D390-DD85-23D0E0932886}"/>
              </a:ext>
            </a:extLst>
          </p:cNvPr>
          <p:cNvSpPr>
            <a:spLocks noGrp="1"/>
          </p:cNvSpPr>
          <p:nvPr>
            <p:ph sz="half" idx="20"/>
          </p:nvPr>
        </p:nvSpPr>
        <p:spPr>
          <a:xfrm>
            <a:off x="6600154" y="2868954"/>
            <a:ext cx="4608576" cy="2785100"/>
          </a:xfrm>
        </p:spPr>
        <p:txBody>
          <a:bodyPr/>
          <a:lstStyle/>
          <a:p>
            <a:pPr algn="just"/>
            <a:r>
              <a:rPr lang="en-US" b="0" i="0" dirty="0">
                <a:solidFill>
                  <a:srgbClr val="610B4B"/>
                </a:solidFill>
                <a:effectLst/>
                <a:latin typeface="erdana"/>
              </a:rPr>
              <a:t>Risk of fraud </a:t>
            </a:r>
            <a:r>
              <a:rPr lang="en-US" b="0" i="0" dirty="0">
                <a:solidFill>
                  <a:srgbClr val="333333"/>
                </a:solidFill>
                <a:effectLst/>
                <a:latin typeface="inter-regular"/>
              </a:rPr>
              <a:t>There is a risk of frauds such as hacking, identity theft, credit card scams, phishing, and other scams during online shopping.</a:t>
            </a:r>
          </a:p>
          <a:p>
            <a:pPr algn="just"/>
            <a:r>
              <a:rPr lang="en-US" b="0" i="0" dirty="0">
                <a:solidFill>
                  <a:srgbClr val="610B4B"/>
                </a:solidFill>
                <a:effectLst/>
                <a:latin typeface="erdana"/>
              </a:rPr>
              <a:t>Delay in delivery </a:t>
            </a:r>
            <a:r>
              <a:rPr lang="en-US" b="0" i="0" dirty="0">
                <a:solidFill>
                  <a:srgbClr val="333333"/>
                </a:solidFill>
                <a:effectLst/>
                <a:latin typeface="inter-regular"/>
              </a:rPr>
              <a:t>Sometimes buyers have to face an unexpected delay in the delivery of the booked item. Booking an order hardly takes five minutes, but its delivery sometimes takes a delay of 5-10 days. </a:t>
            </a:r>
          </a:p>
          <a:p>
            <a:pPr algn="just"/>
            <a:r>
              <a:rPr lang="en-US" b="0" i="0" dirty="0">
                <a:solidFill>
                  <a:srgbClr val="610B4B"/>
                </a:solidFill>
                <a:effectLst/>
                <a:latin typeface="erdana"/>
              </a:rPr>
              <a:t>Returns can be complicated </a:t>
            </a:r>
            <a:r>
              <a:rPr lang="en-US" b="0" i="0" dirty="0">
                <a:solidFill>
                  <a:srgbClr val="333333"/>
                </a:solidFill>
                <a:effectLst/>
                <a:latin typeface="inter-regular"/>
              </a:rPr>
              <a:t>Some of the processes of return or refund are easier, but many sellers make it complicated for the buyer. There can be multiple forms such as labeling, shipping, packaging, tracking </a:t>
            </a:r>
            <a:r>
              <a:rPr lang="en-US" dirty="0">
                <a:solidFill>
                  <a:srgbClr val="333333"/>
                </a:solidFill>
                <a:latin typeface="inter-regular"/>
              </a:rPr>
              <a:t>e</a:t>
            </a:r>
            <a:r>
              <a:rPr lang="en-US" b="0" i="0" dirty="0">
                <a:solidFill>
                  <a:srgbClr val="333333"/>
                </a:solidFill>
                <a:effectLst/>
                <a:latin typeface="inter-regular"/>
              </a:rPr>
              <a:t>tc.</a:t>
            </a:r>
          </a:p>
          <a:p>
            <a:endParaRPr lang="en-IN" dirty="0"/>
          </a:p>
        </p:txBody>
      </p:sp>
      <p:sp>
        <p:nvSpPr>
          <p:cNvPr id="7" name="Slide Number Placeholder 6">
            <a:extLst>
              <a:ext uri="{FF2B5EF4-FFF2-40B4-BE49-F238E27FC236}">
                <a16:creationId xmlns:a16="http://schemas.microsoft.com/office/drawing/2014/main" id="{B995678A-658B-AAEE-B22C-2760E6D610B4}"/>
              </a:ext>
            </a:extLst>
          </p:cNvPr>
          <p:cNvSpPr>
            <a:spLocks noGrp="1"/>
          </p:cNvSpPr>
          <p:nvPr>
            <p:ph type="sldNum" sz="quarter" idx="12"/>
          </p:nvPr>
        </p:nvSpPr>
        <p:spPr/>
        <p:txBody>
          <a:bodyPr/>
          <a:lstStyle/>
          <a:p>
            <a:fld id="{8D0AFDD5-844D-364D-8AEC-50CF4D36D55D}" type="slidenum">
              <a:rPr lang="en-US" noProof="0" smtClean="0"/>
              <a:pPr/>
              <a:t>5</a:t>
            </a:fld>
            <a:endParaRPr lang="en-US" noProof="0"/>
          </a:p>
        </p:txBody>
      </p:sp>
      <p:sp>
        <p:nvSpPr>
          <p:cNvPr id="8" name="Footer Placeholder 7">
            <a:extLst>
              <a:ext uri="{FF2B5EF4-FFF2-40B4-BE49-F238E27FC236}">
                <a16:creationId xmlns:a16="http://schemas.microsoft.com/office/drawing/2014/main" id="{1D9A229C-B073-D1AB-8F7C-BD7EC3FC5BC8}"/>
              </a:ext>
            </a:extLst>
          </p:cNvPr>
          <p:cNvSpPr>
            <a:spLocks noGrp="1"/>
          </p:cNvSpPr>
          <p:nvPr>
            <p:ph type="ftr" sz="quarter" idx="11"/>
          </p:nvPr>
        </p:nvSpPr>
        <p:spPr/>
        <p:txBody>
          <a:bodyPr/>
          <a:lstStyle/>
          <a:p>
            <a:r>
              <a:rPr lang="en-US" noProof="0"/>
              <a:t>Presentation title</a:t>
            </a:r>
          </a:p>
        </p:txBody>
      </p:sp>
      <p:sp>
        <p:nvSpPr>
          <p:cNvPr id="9" name="Date Placeholder 8">
            <a:extLst>
              <a:ext uri="{FF2B5EF4-FFF2-40B4-BE49-F238E27FC236}">
                <a16:creationId xmlns:a16="http://schemas.microsoft.com/office/drawing/2014/main" id="{4C02575E-FE54-9FA8-AA5E-7A0380436C49}"/>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360494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6096000" y="1483874"/>
            <a:ext cx="3930976" cy="1490472"/>
          </a:xfrm>
        </p:spPr>
        <p:txBody>
          <a:bodyPr>
            <a:noAutofit/>
          </a:bodyPr>
          <a:lstStyle/>
          <a:p>
            <a:pPr algn="ctr"/>
            <a:r>
              <a:rPr lang="en-US" sz="4400" dirty="0">
                <a:latin typeface="Adobe Arabic" panose="02040503050201020203" pitchFamily="18" charset="-78"/>
                <a:cs typeface="Adobe Arabic" panose="02040503050201020203" pitchFamily="18" charset="-78"/>
              </a:rPr>
              <a:t>Languages and system used</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a:xfrm>
            <a:off x="6245352" y="3156188"/>
            <a:ext cx="2980944" cy="2754418"/>
          </a:xfrm>
        </p:spPr>
        <p:txBody>
          <a:bodyPr/>
          <a:lstStyle/>
          <a:p>
            <a:pPr marL="342900" indent="-342900" algn="just">
              <a:buFont typeface="Wingdings" panose="05000000000000000000" pitchFamily="2" charset="2"/>
              <a:buChar char="q"/>
            </a:pPr>
            <a:r>
              <a:rPr lang="en-US" dirty="0">
                <a:latin typeface="Adobe Caslon Pro" panose="0205050205050A020403" pitchFamily="18" charset="0"/>
              </a:rPr>
              <a:t>Windows OS: 8/8.1/10 or mac OS or Linux.</a:t>
            </a:r>
          </a:p>
          <a:p>
            <a:pPr marL="342900" indent="-342900" algn="just">
              <a:buFont typeface="Wingdings" panose="05000000000000000000" pitchFamily="2" charset="2"/>
              <a:buChar char="q"/>
            </a:pPr>
            <a:r>
              <a:rPr lang="en-US" dirty="0">
                <a:latin typeface="Adobe Caslon Pro" panose="0205050205050A020403" pitchFamily="18" charset="0"/>
              </a:rPr>
              <a:t>HTML 5</a:t>
            </a:r>
          </a:p>
          <a:p>
            <a:pPr marL="342900" indent="-342900" algn="just">
              <a:buFont typeface="Wingdings" panose="05000000000000000000" pitchFamily="2" charset="2"/>
              <a:buChar char="q"/>
            </a:pPr>
            <a:r>
              <a:rPr lang="en-US" dirty="0">
                <a:latin typeface="Adobe Caslon Pro" panose="0205050205050A020403" pitchFamily="18" charset="0"/>
              </a:rPr>
              <a:t>CSS </a:t>
            </a:r>
          </a:p>
          <a:p>
            <a:pPr marL="342900" indent="-342900" algn="just">
              <a:buFont typeface="Wingdings" panose="05000000000000000000" pitchFamily="2" charset="2"/>
              <a:buChar char="q"/>
            </a:pPr>
            <a:r>
              <a:rPr lang="en-US" dirty="0">
                <a:latin typeface="Adobe Caslon Pro" panose="0205050205050A020403" pitchFamily="18" charset="0"/>
              </a:rPr>
              <a:t>JavaScript </a:t>
            </a:r>
          </a:p>
          <a:p>
            <a:pPr marL="342900" indent="-342900" algn="just">
              <a:buFont typeface="Wingdings" panose="05000000000000000000" pitchFamily="2" charset="2"/>
              <a:buChar char="q"/>
            </a:pPr>
            <a:r>
              <a:rPr lang="en-US" dirty="0">
                <a:latin typeface="Adobe Caslon Pro" panose="0205050205050A020403" pitchFamily="18" charset="0"/>
              </a:rPr>
              <a:t>Browser like chrome, Mozilla etc.</a:t>
            </a:r>
          </a:p>
          <a:p>
            <a:endParaRPr lang="en-US" altLang="zh-CN" sz="4400" dirty="0">
              <a:latin typeface="Adobe Arabic" panose="02040503050201020203" pitchFamily="18" charset="-78"/>
              <a:cs typeface="Adobe Arabic" panose="02040503050201020203" pitchFamily="18" charset="-78"/>
            </a:endParaRPr>
          </a:p>
        </p:txBody>
      </p:sp>
      <p:pic>
        <p:nvPicPr>
          <p:cNvPr id="16" name="Picture Placeholder 15" descr="Woman jumping in front of wall">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rotWithShape="1">
          <a:blip r:embed="rId2"/>
          <a:srcRect l="52" r="52"/>
          <a:stretch/>
        </p:blipFill>
        <p:spPr>
          <a:xfrm>
            <a:off x="674552" y="2029214"/>
            <a:ext cx="2980944" cy="2980944"/>
          </a:xfrm>
        </p:spPr>
      </p:pic>
      <p:pic>
        <p:nvPicPr>
          <p:cNvPr id="7" name="Picture 6">
            <a:extLst>
              <a:ext uri="{FF2B5EF4-FFF2-40B4-BE49-F238E27FC236}">
                <a16:creationId xmlns:a16="http://schemas.microsoft.com/office/drawing/2014/main" id="{61C92DC7-14AB-2030-A6FA-E42A42E5E92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431485" y="1947860"/>
            <a:ext cx="4093381" cy="31436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5226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76B2-5A46-3F61-D39F-F74F02483253}"/>
              </a:ext>
            </a:extLst>
          </p:cNvPr>
          <p:cNvSpPr>
            <a:spLocks noGrp="1"/>
          </p:cNvSpPr>
          <p:nvPr>
            <p:ph type="ctrTitle"/>
          </p:nvPr>
        </p:nvSpPr>
        <p:spPr>
          <a:xfrm>
            <a:off x="1222248" y="1046988"/>
            <a:ext cx="4873752" cy="819519"/>
          </a:xfrm>
        </p:spPr>
        <p:txBody>
          <a:bodyPr/>
          <a:lstStyle/>
          <a:p>
            <a:pPr algn="ctr"/>
            <a:r>
              <a:rPr lang="en-US" dirty="0">
                <a:latin typeface="Adobe Arabic" panose="02040503050201020203" pitchFamily="18" charset="-78"/>
                <a:cs typeface="Adobe Arabic" panose="02040503050201020203" pitchFamily="18" charset="-78"/>
              </a:rPr>
              <a:t>SDLC</a:t>
            </a:r>
            <a:endParaRPr lang="en-IN" dirty="0">
              <a:latin typeface="Adobe Arabic" panose="02040503050201020203" pitchFamily="18" charset="-78"/>
              <a:cs typeface="Adobe Arabic" panose="02040503050201020203" pitchFamily="18" charset="-78"/>
            </a:endParaRPr>
          </a:p>
        </p:txBody>
      </p:sp>
      <p:sp>
        <p:nvSpPr>
          <p:cNvPr id="3" name="Subtitle 2">
            <a:extLst>
              <a:ext uri="{FF2B5EF4-FFF2-40B4-BE49-F238E27FC236}">
                <a16:creationId xmlns:a16="http://schemas.microsoft.com/office/drawing/2014/main" id="{D2622898-AEEB-9D4C-37CB-71C17818C120}"/>
              </a:ext>
            </a:extLst>
          </p:cNvPr>
          <p:cNvSpPr>
            <a:spLocks noGrp="1"/>
          </p:cNvSpPr>
          <p:nvPr>
            <p:ph type="subTitle" idx="1"/>
          </p:nvPr>
        </p:nvSpPr>
        <p:spPr>
          <a:xfrm>
            <a:off x="1112510" y="2357517"/>
            <a:ext cx="4873752" cy="2142965"/>
          </a:xfrm>
        </p:spPr>
        <p:txBody>
          <a:bodyPr/>
          <a:lstStyle/>
          <a:p>
            <a:r>
              <a:rPr lang="en-US" b="1" dirty="0">
                <a:latin typeface="Adobe Caslon Pro" panose="0205050205050A020403" pitchFamily="18" charset="0"/>
              </a:rPr>
              <a:t>System Development Life Cycle</a:t>
            </a:r>
            <a:endParaRPr lang="ru-RU" b="1" dirty="0"/>
          </a:p>
          <a:p>
            <a:pPr algn="just"/>
            <a:endParaRPr lang="en-US" b="0" i="0" dirty="0">
              <a:solidFill>
                <a:srgbClr val="333333"/>
              </a:solidFill>
              <a:effectLst/>
              <a:latin typeface="Adobe Caslon Pro" panose="0205050205050A020403" pitchFamily="18" charset="0"/>
            </a:endParaRPr>
          </a:p>
          <a:p>
            <a:pPr algn="just"/>
            <a:r>
              <a:rPr lang="en-US" b="0" i="0" dirty="0">
                <a:solidFill>
                  <a:srgbClr val="333333"/>
                </a:solidFill>
                <a:effectLst/>
                <a:latin typeface="Adobe Caslon Pro" panose="0205050205050A020403" pitchFamily="18" charset="0"/>
              </a:rPr>
              <a:t>A software life cycle model (also termed process model) is a pictorial and diagrammatic representation of the software life cycle. A life cycle model represents all the methods required to make a software product transit through its life cycle stages.</a:t>
            </a:r>
            <a:endParaRPr lang="en-IN" dirty="0">
              <a:latin typeface="Adobe Caslon Pro" panose="0205050205050A020403" pitchFamily="18" charset="0"/>
            </a:endParaRPr>
          </a:p>
        </p:txBody>
      </p:sp>
      <p:sp>
        <p:nvSpPr>
          <p:cNvPr id="7" name="Picture Placeholder 6">
            <a:extLst>
              <a:ext uri="{FF2B5EF4-FFF2-40B4-BE49-F238E27FC236}">
                <a16:creationId xmlns:a16="http://schemas.microsoft.com/office/drawing/2014/main" id="{ED8CD930-7866-0D4B-0BEA-09C1E5A7FA3F}"/>
              </a:ext>
            </a:extLst>
          </p:cNvPr>
          <p:cNvSpPr>
            <a:spLocks noGrp="1"/>
          </p:cNvSpPr>
          <p:nvPr>
            <p:ph type="pic" sz="quarter" idx="10"/>
          </p:nvPr>
        </p:nvSpPr>
        <p:spPr>
          <a:xfrm>
            <a:off x="6190268" y="1545995"/>
            <a:ext cx="4779484" cy="3167407"/>
          </a:xfrm>
        </p:spPr>
      </p:sp>
      <p:pic>
        <p:nvPicPr>
          <p:cNvPr id="1026" name="Picture 2">
            <a:extLst>
              <a:ext uri="{FF2B5EF4-FFF2-40B4-BE49-F238E27FC236}">
                <a16:creationId xmlns:a16="http://schemas.microsoft.com/office/drawing/2014/main" id="{CA1B7368-AF40-C741-088C-AAC045321F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2560" y="1734532"/>
            <a:ext cx="4708940" cy="27809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277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6E38-8B95-D663-D8A0-99D7BDEDAE52}"/>
              </a:ext>
            </a:extLst>
          </p:cNvPr>
          <p:cNvSpPr>
            <a:spLocks noGrp="1"/>
          </p:cNvSpPr>
          <p:nvPr>
            <p:ph type="title"/>
          </p:nvPr>
        </p:nvSpPr>
        <p:spPr>
          <a:xfrm>
            <a:off x="838200" y="512064"/>
            <a:ext cx="4195713" cy="4502996"/>
          </a:xfrm>
        </p:spPr>
        <p:txBody>
          <a:bodyPr/>
          <a:lstStyle/>
          <a:p>
            <a:pPr algn="just"/>
            <a:r>
              <a:rPr lang="en-US" dirty="0">
                <a:latin typeface="Adobe Arabic" panose="02040503050201020203" pitchFamily="18" charset="-78"/>
                <a:cs typeface="Adobe Arabic" panose="02040503050201020203" pitchFamily="18" charset="-78"/>
              </a:rPr>
              <a:t>Design</a:t>
            </a:r>
            <a:br>
              <a:rPr lang="en-US" dirty="0"/>
            </a:br>
            <a:br>
              <a:rPr lang="en-US" dirty="0"/>
            </a:br>
            <a:r>
              <a:rPr lang="en-US" sz="2400" dirty="0" err="1">
                <a:latin typeface="Adobe Caslon Pro" panose="0205050205050A020403" pitchFamily="18" charset="0"/>
              </a:rPr>
              <a:t>Design</a:t>
            </a:r>
            <a:r>
              <a:rPr lang="en-US" sz="2400" dirty="0">
                <a:latin typeface="Adobe Caslon Pro" panose="0205050205050A020403" pitchFamily="18" charset="0"/>
              </a:rPr>
              <a:t> is very important step performed to make a </a:t>
            </a:r>
            <a:r>
              <a:rPr lang="en-US" sz="2400" dirty="0">
                <a:latin typeface="Adobe Caslon Pro" panose="0205050205050A020403" pitchFamily="18" charset="0"/>
                <a:cs typeface="Adobe Arabic" panose="02040503050201020203" pitchFamily="18" charset="-78"/>
              </a:rPr>
              <a:t>project successful for this we have to make a full plan and a design.</a:t>
            </a:r>
            <a:br>
              <a:rPr lang="en-US" sz="2400" dirty="0">
                <a:latin typeface="Adobe Caslon Pro" panose="0205050205050A020403" pitchFamily="18" charset="0"/>
              </a:rPr>
            </a:br>
            <a:endParaRPr lang="en-IN" sz="2400" dirty="0">
              <a:latin typeface="Adobe Caslon Pro" panose="0205050205050A020403" pitchFamily="18" charset="0"/>
            </a:endParaRPr>
          </a:p>
        </p:txBody>
      </p:sp>
      <p:pic>
        <p:nvPicPr>
          <p:cNvPr id="10" name="Content Placeholder 9">
            <a:extLst>
              <a:ext uri="{FF2B5EF4-FFF2-40B4-BE49-F238E27FC236}">
                <a16:creationId xmlns:a16="http://schemas.microsoft.com/office/drawing/2014/main" id="{E76BF1F0-A070-CBB1-99E6-AFD3E655F42B}"/>
              </a:ext>
            </a:extLst>
          </p:cNvPr>
          <p:cNvPicPr>
            <a:picLocks noGrp="1" noChangeAspect="1"/>
          </p:cNvPicPr>
          <p:nvPr>
            <p:ph idx="1"/>
          </p:nvPr>
        </p:nvPicPr>
        <p:blipFill rotWithShape="1">
          <a:blip r:embed="rId2"/>
          <a:srcRect t="11894" r="2516" b="9576"/>
          <a:stretch/>
        </p:blipFill>
        <p:spPr>
          <a:xfrm>
            <a:off x="6827520" y="1885361"/>
            <a:ext cx="4930538" cy="223415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Slide Number Placeholder 3">
            <a:extLst>
              <a:ext uri="{FF2B5EF4-FFF2-40B4-BE49-F238E27FC236}">
                <a16:creationId xmlns:a16="http://schemas.microsoft.com/office/drawing/2014/main" id="{D7CE6A9E-045E-5649-EEB7-FE16854B0D18}"/>
              </a:ext>
            </a:extLst>
          </p:cNvPr>
          <p:cNvSpPr>
            <a:spLocks noGrp="1"/>
          </p:cNvSpPr>
          <p:nvPr>
            <p:ph type="sldNum" sz="quarter" idx="12"/>
          </p:nvPr>
        </p:nvSpPr>
        <p:spPr/>
        <p:txBody>
          <a:bodyPr/>
          <a:lstStyle/>
          <a:p>
            <a:fld id="{8D0AFDD5-844D-364D-8AEC-50CF4D36D55D}" type="slidenum">
              <a:rPr lang="en-US" noProof="0" smtClean="0"/>
              <a:t>8</a:t>
            </a:fld>
            <a:endParaRPr lang="en-US" noProof="0"/>
          </a:p>
        </p:txBody>
      </p:sp>
      <p:sp>
        <p:nvSpPr>
          <p:cNvPr id="5" name="Footer Placeholder 4">
            <a:extLst>
              <a:ext uri="{FF2B5EF4-FFF2-40B4-BE49-F238E27FC236}">
                <a16:creationId xmlns:a16="http://schemas.microsoft.com/office/drawing/2014/main" id="{C2C21530-17F0-1D88-0B56-430E36C2EFF3}"/>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37302B20-7805-90D9-F237-289D14082A98}"/>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65410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91A32-3FC0-44D6-F31C-619BC0206C1C}"/>
              </a:ext>
            </a:extLst>
          </p:cNvPr>
          <p:cNvSpPr>
            <a:spLocks noGrp="1"/>
          </p:cNvSpPr>
          <p:nvPr>
            <p:ph type="title"/>
          </p:nvPr>
        </p:nvSpPr>
        <p:spPr>
          <a:xfrm>
            <a:off x="414088" y="1011684"/>
            <a:ext cx="4460198" cy="4521849"/>
          </a:xfrm>
        </p:spPr>
        <p:txBody>
          <a:bodyPr/>
          <a:lstStyle/>
          <a:p>
            <a:pPr algn="just"/>
            <a:r>
              <a:rPr lang="en-US" sz="6000" dirty="0">
                <a:latin typeface="Adobe Arabic" panose="02040503050201020203" pitchFamily="18" charset="-78"/>
                <a:cs typeface="Adobe Arabic" panose="02040503050201020203" pitchFamily="18" charset="-78"/>
              </a:rPr>
              <a:t>Implementation</a:t>
            </a:r>
            <a:br>
              <a:rPr lang="en-US" sz="6000" dirty="0">
                <a:latin typeface="Adobe Arabic" panose="02040503050201020203" pitchFamily="18" charset="-78"/>
                <a:cs typeface="Adobe Arabic" panose="02040503050201020203" pitchFamily="18" charset="-78"/>
              </a:rPr>
            </a:br>
            <a:br>
              <a:rPr lang="en-US" sz="6000" dirty="0">
                <a:latin typeface="Adobe Arabic" panose="02040503050201020203" pitchFamily="18" charset="-78"/>
                <a:cs typeface="Adobe Arabic" panose="02040503050201020203" pitchFamily="18" charset="-78"/>
              </a:rPr>
            </a:br>
            <a:r>
              <a:rPr lang="en-US" sz="2400" dirty="0">
                <a:latin typeface="Adobe Caslon Pro" panose="0205050205050A020403" pitchFamily="18" charset="0"/>
              </a:rPr>
              <a:t>In this we create a database and do coding and give some inputs to it.</a:t>
            </a:r>
            <a:br>
              <a:rPr lang="en-US" sz="5400" dirty="0"/>
            </a:br>
            <a:endParaRPr lang="en-IN" dirty="0">
              <a:latin typeface="Adobe Arabic" panose="02040503050201020203" pitchFamily="18" charset="-78"/>
              <a:cs typeface="Adobe Arabic" panose="02040503050201020203" pitchFamily="18" charset="-78"/>
            </a:endParaRPr>
          </a:p>
        </p:txBody>
      </p:sp>
      <p:pic>
        <p:nvPicPr>
          <p:cNvPr id="10" name="Content Placeholder 9">
            <a:extLst>
              <a:ext uri="{FF2B5EF4-FFF2-40B4-BE49-F238E27FC236}">
                <a16:creationId xmlns:a16="http://schemas.microsoft.com/office/drawing/2014/main" id="{E828323C-BDA9-8E63-B5DA-8090143DCD41}"/>
              </a:ext>
            </a:extLst>
          </p:cNvPr>
          <p:cNvPicPr>
            <a:picLocks noGrp="1" noChangeAspect="1"/>
          </p:cNvPicPr>
          <p:nvPr>
            <p:ph idx="1"/>
          </p:nvPr>
        </p:nvPicPr>
        <p:blipFill rotWithShape="1">
          <a:blip r:embed="rId2"/>
          <a:srcRect r="19226"/>
          <a:stretch/>
        </p:blipFill>
        <p:spPr>
          <a:xfrm>
            <a:off x="6618532" y="1263192"/>
            <a:ext cx="5306376" cy="36953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0F63267F-EAF1-9DE2-D626-38376D71FD5C}"/>
              </a:ext>
            </a:extLst>
          </p:cNvPr>
          <p:cNvSpPr>
            <a:spLocks noGrp="1"/>
          </p:cNvSpPr>
          <p:nvPr>
            <p:ph type="sldNum" sz="quarter" idx="12"/>
          </p:nvPr>
        </p:nvSpPr>
        <p:spPr/>
        <p:txBody>
          <a:bodyPr/>
          <a:lstStyle/>
          <a:p>
            <a:fld id="{8D0AFDD5-844D-364D-8AEC-50CF4D36D55D}" type="slidenum">
              <a:rPr lang="en-US" noProof="0" smtClean="0"/>
              <a:t>9</a:t>
            </a:fld>
            <a:endParaRPr lang="en-US" noProof="0"/>
          </a:p>
        </p:txBody>
      </p:sp>
      <p:sp>
        <p:nvSpPr>
          <p:cNvPr id="5" name="Footer Placeholder 4">
            <a:extLst>
              <a:ext uri="{FF2B5EF4-FFF2-40B4-BE49-F238E27FC236}">
                <a16:creationId xmlns:a16="http://schemas.microsoft.com/office/drawing/2014/main" id="{D6ED892F-5C96-6CF9-9416-639941807409}"/>
              </a:ext>
            </a:extLst>
          </p:cNvPr>
          <p:cNvSpPr>
            <a:spLocks noGrp="1"/>
          </p:cNvSpPr>
          <p:nvPr>
            <p:ph type="ftr" sz="quarter" idx="11"/>
          </p:nvPr>
        </p:nvSpPr>
        <p:spPr/>
        <p:txBody>
          <a:bodyPr/>
          <a:lstStyle/>
          <a:p>
            <a:r>
              <a:rPr lang="en-US" noProof="0"/>
              <a:t>Presentation title</a:t>
            </a:r>
          </a:p>
        </p:txBody>
      </p:sp>
      <p:sp>
        <p:nvSpPr>
          <p:cNvPr id="6" name="Date Placeholder 5">
            <a:extLst>
              <a:ext uri="{FF2B5EF4-FFF2-40B4-BE49-F238E27FC236}">
                <a16:creationId xmlns:a16="http://schemas.microsoft.com/office/drawing/2014/main" id="{987855AB-80AA-5C3A-6F5B-5C96513E23B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698223480"/>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Badge</Template>
  <TotalTime>114</TotalTime>
  <Words>633</Words>
  <Application>Microsoft Office PowerPoint</Application>
  <PresentationFormat>Widescreen</PresentationFormat>
  <Paragraphs>89</Paragraphs>
  <Slides>17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Adobe Arabic</vt:lpstr>
      <vt:lpstr>Adobe Caslon Pro</vt:lpstr>
      <vt:lpstr>Adobe Naskh Medium</vt:lpstr>
      <vt:lpstr>Arial</vt:lpstr>
      <vt:lpstr>Calibri</vt:lpstr>
      <vt:lpstr>Century Gothic</vt:lpstr>
      <vt:lpstr>Courier New</vt:lpstr>
      <vt:lpstr>erdana</vt:lpstr>
      <vt:lpstr>inter-regular</vt:lpstr>
      <vt:lpstr>Karla</vt:lpstr>
      <vt:lpstr>Univers Condensed Light</vt:lpstr>
      <vt:lpstr>Wingdings</vt:lpstr>
      <vt:lpstr>Office Theme</vt:lpstr>
      <vt:lpstr>E-COMMERCE WEBSITE       “EVA”</vt:lpstr>
      <vt:lpstr>Context</vt:lpstr>
      <vt:lpstr>Introduction </vt:lpstr>
      <vt:lpstr>Problem Statement</vt:lpstr>
      <vt:lpstr>Comparison</vt:lpstr>
      <vt:lpstr>Languages and system used</vt:lpstr>
      <vt:lpstr>SDLC</vt:lpstr>
      <vt:lpstr>Design  Design is very important step performed to make a project successful for this we have to make a full plan and a design. </vt:lpstr>
      <vt:lpstr>Implementation  In this we create a database and do coding and give some inputs to it. </vt:lpstr>
      <vt:lpstr>Testing</vt:lpstr>
      <vt:lpstr>Home Page</vt:lpstr>
      <vt:lpstr>Products Page</vt:lpstr>
      <vt:lpstr>Contact Us Page</vt:lpstr>
      <vt:lpstr>Account Page</vt:lpstr>
      <vt:lpstr>Cart Page</vt:lpstr>
      <vt:lpstr>Future Plan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WEBSITE       “EVA”</dc:title>
  <dc:creator>SWATI AGARWAL</dc:creator>
  <cp:lastModifiedBy>SWATI AGARWAL</cp:lastModifiedBy>
  <cp:revision>36</cp:revision>
  <dcterms:created xsi:type="dcterms:W3CDTF">2023-06-01T18:04:39Z</dcterms:created>
  <dcterms:modified xsi:type="dcterms:W3CDTF">2023-06-01T19:59:31Z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